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0"/>
  </p:notesMasterIdLst>
  <p:handoutMasterIdLst>
    <p:handoutMasterId r:id="rId101"/>
  </p:handoutMasterIdLst>
  <p:sldIdLst>
    <p:sldId id="256" r:id="rId2"/>
    <p:sldId id="324" r:id="rId3"/>
    <p:sldId id="500" r:id="rId4"/>
    <p:sldId id="427" r:id="rId5"/>
    <p:sldId id="428" r:id="rId6"/>
    <p:sldId id="429" r:id="rId7"/>
    <p:sldId id="434" r:id="rId8"/>
    <p:sldId id="430" r:id="rId9"/>
    <p:sldId id="431" r:id="rId10"/>
    <p:sldId id="432" r:id="rId11"/>
    <p:sldId id="433" r:id="rId12"/>
    <p:sldId id="435" r:id="rId13"/>
    <p:sldId id="436" r:id="rId14"/>
    <p:sldId id="437" r:id="rId15"/>
    <p:sldId id="439" r:id="rId16"/>
    <p:sldId id="442" r:id="rId17"/>
    <p:sldId id="443" r:id="rId18"/>
    <p:sldId id="444" r:id="rId19"/>
    <p:sldId id="445" r:id="rId20"/>
    <p:sldId id="447" r:id="rId21"/>
    <p:sldId id="448" r:id="rId22"/>
    <p:sldId id="449" r:id="rId23"/>
    <p:sldId id="450" r:id="rId24"/>
    <p:sldId id="451" r:id="rId25"/>
    <p:sldId id="452" r:id="rId26"/>
    <p:sldId id="453" r:id="rId27"/>
    <p:sldId id="454" r:id="rId28"/>
    <p:sldId id="455" r:id="rId29"/>
    <p:sldId id="456" r:id="rId30"/>
    <p:sldId id="457" r:id="rId31"/>
    <p:sldId id="467" r:id="rId32"/>
    <p:sldId id="459" r:id="rId33"/>
    <p:sldId id="460" r:id="rId34"/>
    <p:sldId id="461" r:id="rId35"/>
    <p:sldId id="462" r:id="rId36"/>
    <p:sldId id="463" r:id="rId37"/>
    <p:sldId id="464" r:id="rId38"/>
    <p:sldId id="465" r:id="rId39"/>
    <p:sldId id="466" r:id="rId40"/>
    <p:sldId id="330" r:id="rId41"/>
    <p:sldId id="325" r:id="rId42"/>
    <p:sldId id="326" r:id="rId43"/>
    <p:sldId id="327" r:id="rId44"/>
    <p:sldId id="328" r:id="rId45"/>
    <p:sldId id="329" r:id="rId46"/>
    <p:sldId id="331" r:id="rId47"/>
    <p:sldId id="332" r:id="rId48"/>
    <p:sldId id="333" r:id="rId49"/>
    <p:sldId id="334" r:id="rId50"/>
    <p:sldId id="335" r:id="rId51"/>
    <p:sldId id="336" r:id="rId52"/>
    <p:sldId id="337" r:id="rId53"/>
    <p:sldId id="468" r:id="rId54"/>
    <p:sldId id="469" r:id="rId55"/>
    <p:sldId id="470" r:id="rId56"/>
    <p:sldId id="471" r:id="rId57"/>
    <p:sldId id="472" r:id="rId58"/>
    <p:sldId id="473" r:id="rId59"/>
    <p:sldId id="474" r:id="rId60"/>
    <p:sldId id="475" r:id="rId61"/>
    <p:sldId id="476" r:id="rId62"/>
    <p:sldId id="477" r:id="rId63"/>
    <p:sldId id="478" r:id="rId64"/>
    <p:sldId id="479" r:id="rId65"/>
    <p:sldId id="480" r:id="rId66"/>
    <p:sldId id="481" r:id="rId67"/>
    <p:sldId id="482" r:id="rId68"/>
    <p:sldId id="483" r:id="rId69"/>
    <p:sldId id="484" r:id="rId70"/>
    <p:sldId id="485" r:id="rId71"/>
    <p:sldId id="486" r:id="rId72"/>
    <p:sldId id="487" r:id="rId73"/>
    <p:sldId id="488" r:id="rId74"/>
    <p:sldId id="257" r:id="rId75"/>
    <p:sldId id="258" r:id="rId76"/>
    <p:sldId id="288" r:id="rId77"/>
    <p:sldId id="292" r:id="rId78"/>
    <p:sldId id="291" r:id="rId79"/>
    <p:sldId id="259" r:id="rId80"/>
    <p:sldId id="290" r:id="rId81"/>
    <p:sldId id="289" r:id="rId82"/>
    <p:sldId id="489" r:id="rId83"/>
    <p:sldId id="490" r:id="rId84"/>
    <p:sldId id="491" r:id="rId85"/>
    <p:sldId id="492" r:id="rId86"/>
    <p:sldId id="493" r:id="rId87"/>
    <p:sldId id="494" r:id="rId88"/>
    <p:sldId id="495" r:id="rId89"/>
    <p:sldId id="496" r:id="rId90"/>
    <p:sldId id="497" r:id="rId91"/>
    <p:sldId id="498" r:id="rId92"/>
    <p:sldId id="499" r:id="rId93"/>
    <p:sldId id="296" r:id="rId94"/>
    <p:sldId id="297" r:id="rId95"/>
    <p:sldId id="424" r:id="rId96"/>
    <p:sldId id="425" r:id="rId97"/>
    <p:sldId id="426" r:id="rId98"/>
    <p:sldId id="423" r:id="rId9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3AE47B0-E42A-4141-AACA-8C5407E33FC6}" type="datetimeFigureOut">
              <a:rPr lang="tr-TR" smtClean="0"/>
              <a:t>10.03.2018</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8DB0AF9-F89A-4013-BB54-EEE561FF47AD}" type="slidenum">
              <a:rPr lang="tr-TR" smtClean="0"/>
              <a:t>‹#›</a:t>
            </a:fld>
            <a:endParaRPr lang="tr-TR"/>
          </a:p>
        </p:txBody>
      </p:sp>
    </p:spTree>
    <p:extLst>
      <p:ext uri="{BB962C8B-B14F-4D97-AF65-F5344CB8AC3E}">
        <p14:creationId xmlns:p14="http://schemas.microsoft.com/office/powerpoint/2010/main" val="2690862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9BC5C4D-77A9-4DE7-9B03-1C05ADA12FC9}" type="datetimeFigureOut">
              <a:rPr lang="tr-TR" smtClean="0"/>
              <a:t>10.03.2018</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7DD797-E9FB-4710-A924-7E726695D472}" type="slidenum">
              <a:rPr lang="tr-TR" smtClean="0"/>
              <a:t>‹#›</a:t>
            </a:fld>
            <a:endParaRPr lang="tr-TR"/>
          </a:p>
        </p:txBody>
      </p:sp>
    </p:spTree>
    <p:extLst>
      <p:ext uri="{BB962C8B-B14F-4D97-AF65-F5344CB8AC3E}">
        <p14:creationId xmlns:p14="http://schemas.microsoft.com/office/powerpoint/2010/main" val="3175964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A6E5048-04A9-4CA6-B2C5-74DD528A3788}" type="slidenum">
              <a:rPr lang="tr-TR" altLang="tr-TR" smtClean="0">
                <a:latin typeface="Arial" panose="020B0604020202020204" pitchFamily="34" charset="0"/>
              </a:rPr>
              <a:pPr eaLnBrk="1" hangingPunct="1">
                <a:spcBef>
                  <a:spcPct val="0"/>
                </a:spcBef>
              </a:pPr>
              <a:t>65</a:t>
            </a:fld>
            <a:endParaRPr lang="tr-TR" altLang="tr-TR" smtClean="0">
              <a:latin typeface="Arial" panose="020B0604020202020204" pitchFamily="34" charset="0"/>
            </a:endParaRPr>
          </a:p>
        </p:txBody>
      </p:sp>
      <p:sp>
        <p:nvSpPr>
          <p:cNvPr id="1259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88708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B8679C8-8AE7-4217-9076-9C971BAEE459}" type="datetimeFigureOut">
              <a:rPr lang="tr-TR" smtClean="0"/>
              <a:t>10.03.2018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2004860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8679C8-8AE7-4217-9076-9C971BAEE459}" type="datetimeFigureOut">
              <a:rPr lang="tr-TR" smtClean="0"/>
              <a:t>10.03.2018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241764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8679C8-8AE7-4217-9076-9C971BAEE459}" type="datetimeFigureOut">
              <a:rPr lang="tr-TR" smtClean="0"/>
              <a:t>10.03.2018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12136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B8679C8-8AE7-4217-9076-9C971BAEE459}" type="datetimeFigureOut">
              <a:rPr lang="tr-TR" smtClean="0"/>
              <a:t>10.03.2018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1334053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B8679C8-8AE7-4217-9076-9C971BAEE459}" type="datetimeFigureOut">
              <a:rPr lang="tr-TR" smtClean="0"/>
              <a:t>10.03.2018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1606361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B8679C8-8AE7-4217-9076-9C971BAEE459}" type="datetimeFigureOut">
              <a:rPr lang="tr-TR" smtClean="0"/>
              <a:t>10.03.2018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82935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B8679C8-8AE7-4217-9076-9C971BAEE459}" type="datetimeFigureOut">
              <a:rPr lang="tr-TR" smtClean="0"/>
              <a:t>10.03.2018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261506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B8679C8-8AE7-4217-9076-9C971BAEE459}" type="datetimeFigureOut">
              <a:rPr lang="tr-TR" smtClean="0"/>
              <a:t>10.03.2018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2860213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B8679C8-8AE7-4217-9076-9C971BAEE459}" type="datetimeFigureOut">
              <a:rPr lang="tr-TR" smtClean="0"/>
              <a:t>10.03.2018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1291594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8679C8-8AE7-4217-9076-9C971BAEE459}" type="datetimeFigureOut">
              <a:rPr lang="tr-TR" smtClean="0"/>
              <a:t>10.03.2018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2024372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B8679C8-8AE7-4217-9076-9C971BAEE459}" type="datetimeFigureOut">
              <a:rPr lang="tr-TR" smtClean="0"/>
              <a:t>10.03.2018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F06FED4-EC39-4A12-832E-5FEECE14B13E}" type="slidenum">
              <a:rPr lang="tr-TR" smtClean="0"/>
              <a:t>‹#›</a:t>
            </a:fld>
            <a:endParaRPr lang="tr-TR"/>
          </a:p>
        </p:txBody>
      </p:sp>
    </p:spTree>
    <p:extLst>
      <p:ext uri="{BB962C8B-B14F-4D97-AF65-F5344CB8AC3E}">
        <p14:creationId xmlns:p14="http://schemas.microsoft.com/office/powerpoint/2010/main" val="3428346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8679C8-8AE7-4217-9076-9C971BAEE459}" type="datetimeFigureOut">
              <a:rPr lang="tr-TR" smtClean="0"/>
              <a:t>10.03.2018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6FED4-EC39-4A12-832E-5FEECE14B13E}" type="slidenum">
              <a:rPr lang="tr-TR" smtClean="0"/>
              <a:t>‹#›</a:t>
            </a:fld>
            <a:endParaRPr lang="tr-TR"/>
          </a:p>
        </p:txBody>
      </p:sp>
    </p:spTree>
    <p:extLst>
      <p:ext uri="{BB962C8B-B14F-4D97-AF65-F5344CB8AC3E}">
        <p14:creationId xmlns:p14="http://schemas.microsoft.com/office/powerpoint/2010/main" val="4118909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8302121">
            <a:off x="-177268" y="3263120"/>
            <a:ext cx="2383374" cy="3268627"/>
          </a:xfrm>
          <a:prstGeom prst="rect">
            <a:avLst/>
          </a:prstGeom>
        </p:spPr>
      </p:pic>
      <p:sp>
        <p:nvSpPr>
          <p:cNvPr id="2" name="Unvan 1"/>
          <p:cNvSpPr>
            <a:spLocks noGrp="1"/>
          </p:cNvSpPr>
          <p:nvPr>
            <p:ph type="ctrTitle"/>
          </p:nvPr>
        </p:nvSpPr>
        <p:spPr>
          <a:xfrm>
            <a:off x="316942" y="1266070"/>
            <a:ext cx="9144000" cy="2387600"/>
          </a:xfrm>
        </p:spPr>
        <p:txBody>
          <a:bodyPr>
            <a:normAutofit/>
          </a:bodyPr>
          <a:lstStyle/>
          <a:p>
            <a:r>
              <a:rPr lang="tr-TR" b="1" dirty="0" smtClean="0"/>
              <a:t>KADROYA GEÇİŞ ÖNCESİ VE SONRASI TAŞERON İŞÇİLER</a:t>
            </a:r>
            <a:br>
              <a:rPr lang="tr-TR" b="1" dirty="0" smtClean="0"/>
            </a:br>
            <a:r>
              <a:rPr lang="tr-TR" sz="3600" b="1" dirty="0" smtClean="0"/>
              <a:t>(Merkezi İdare)</a:t>
            </a:r>
            <a:endParaRPr lang="tr-TR" sz="3600" b="1" dirty="0"/>
          </a:p>
        </p:txBody>
      </p:sp>
      <p:sp>
        <p:nvSpPr>
          <p:cNvPr id="3" name="Alt Başlık 2"/>
          <p:cNvSpPr>
            <a:spLocks noGrp="1"/>
          </p:cNvSpPr>
          <p:nvPr>
            <p:ph type="subTitle" idx="1"/>
          </p:nvPr>
        </p:nvSpPr>
        <p:spPr>
          <a:xfrm>
            <a:off x="3109845" y="4658994"/>
            <a:ext cx="6277970" cy="1147095"/>
          </a:xfrm>
        </p:spPr>
        <p:txBody>
          <a:bodyPr>
            <a:noAutofit/>
          </a:bodyPr>
          <a:lstStyle/>
          <a:p>
            <a:r>
              <a:rPr lang="tr-TR" sz="3200" b="1" dirty="0" smtClean="0"/>
              <a:t>Akın </a:t>
            </a:r>
            <a:r>
              <a:rPr lang="tr-TR" sz="3200" b="1" dirty="0" smtClean="0"/>
              <a:t>Şimşek</a:t>
            </a:r>
          </a:p>
          <a:p>
            <a:r>
              <a:rPr lang="tr-TR" sz="3200" b="1" smtClean="0"/>
              <a:t>10 Mart 2018</a:t>
            </a:r>
            <a:endParaRPr lang="tr-TR" sz="3200" b="1" dirty="0" smtClean="0"/>
          </a:p>
          <a:p>
            <a:r>
              <a:rPr lang="tr-TR" sz="3200" b="1" dirty="0" smtClean="0"/>
              <a:t>akinsimsek@hotmail.com</a:t>
            </a:r>
            <a:endParaRPr lang="tr-TR" sz="3200" b="1" dirty="0"/>
          </a:p>
        </p:txBody>
      </p:sp>
      <p:pic>
        <p:nvPicPr>
          <p:cNvPr id="5" name="Picture 3"/>
          <p:cNvPicPr>
            <a:picLocks noChangeAspect="1" noChangeArrowheads="1"/>
          </p:cNvPicPr>
          <p:nvPr/>
        </p:nvPicPr>
        <p:blipFill>
          <a:blip r:embed="rId3"/>
          <a:srcRect/>
          <a:stretch>
            <a:fillRect/>
          </a:stretch>
        </p:blipFill>
        <p:spPr bwMode="auto">
          <a:xfrm>
            <a:off x="9100497" y="182298"/>
            <a:ext cx="3214709" cy="3214709"/>
          </a:xfrm>
          <a:prstGeom prst="rect">
            <a:avLst/>
          </a:prstGeom>
          <a:noFill/>
          <a:ln w="9525">
            <a:noFill/>
            <a:miter lim="800000"/>
            <a:headEnd/>
            <a:tailEnd/>
          </a:ln>
          <a:effectLst/>
        </p:spPr>
      </p:pic>
    </p:spTree>
    <p:extLst>
      <p:ext uri="{BB962C8B-B14F-4D97-AF65-F5344CB8AC3E}">
        <p14:creationId xmlns:p14="http://schemas.microsoft.com/office/powerpoint/2010/main" val="416089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21792" y="231013"/>
            <a:ext cx="10732008" cy="683387"/>
          </a:xfrm>
        </p:spPr>
        <p:txBody>
          <a:bodyPr>
            <a:normAutofit/>
          </a:bodyPr>
          <a:lstStyle/>
          <a:p>
            <a:r>
              <a:rPr lang="tr-TR" sz="3600" b="1" dirty="0">
                <a:latin typeface="+mn-lt"/>
              </a:rPr>
              <a:t>Kapsama Alınacaklarda Aranan Şartlar</a:t>
            </a:r>
          </a:p>
        </p:txBody>
      </p:sp>
      <p:sp>
        <p:nvSpPr>
          <p:cNvPr id="3" name="İçerik Yer Tutucusu 2"/>
          <p:cNvSpPr>
            <a:spLocks noGrp="1"/>
          </p:cNvSpPr>
          <p:nvPr>
            <p:ph idx="1"/>
          </p:nvPr>
        </p:nvSpPr>
        <p:spPr>
          <a:xfrm>
            <a:off x="621792" y="1060704"/>
            <a:ext cx="10838688" cy="5392632"/>
          </a:xfrm>
        </p:spPr>
        <p:txBody>
          <a:bodyPr>
            <a:normAutofit/>
          </a:bodyPr>
          <a:lstStyle/>
          <a:p>
            <a:pPr marL="0" indent="0" algn="just">
              <a:buNone/>
            </a:pPr>
            <a:r>
              <a:rPr lang="tr-TR" dirty="0"/>
              <a:t>b) Herhangi bir sosyal güvenlik kurumundan emeklilik, yaşlılık veya malullük aylığı almaya hak kazanmamış olmak.</a:t>
            </a:r>
          </a:p>
          <a:p>
            <a:pPr algn="just"/>
            <a:endParaRPr lang="tr-TR" dirty="0"/>
          </a:p>
          <a:p>
            <a:pPr marL="0" indent="0" algn="just">
              <a:buNone/>
            </a:pPr>
            <a:r>
              <a:rPr lang="tr-TR" dirty="0"/>
              <a:t>c) Bu kapsamda çalıştırılmalarına ilişkin olarak açtıkları davalardan ve/veya icra takiplerinden feragat edeceğine dair yazılı beyanda bulunmak.</a:t>
            </a:r>
          </a:p>
          <a:p>
            <a:pPr algn="just"/>
            <a:endParaRPr lang="tr-TR" dirty="0"/>
          </a:p>
          <a:p>
            <a:pPr marL="0" indent="0" algn="just">
              <a:buNone/>
            </a:pPr>
            <a:r>
              <a:rPr lang="tr-TR" dirty="0"/>
              <a:t>ç) En son çalıştığı idare veya idarenin şirketi ile daha önce kamu kurum ve kuruluşlarında </a:t>
            </a:r>
            <a:r>
              <a:rPr lang="tr-TR" b="1" dirty="0">
                <a:solidFill>
                  <a:srgbClr val="FF0000"/>
                </a:solidFill>
              </a:rPr>
              <a:t>alt işveren işçisi olarak çalıştığı iş sözleşmelerinden </a:t>
            </a:r>
            <a:r>
              <a:rPr lang="tr-TR" dirty="0"/>
              <a:t>dolayı 696 sayılı KHK ile tanınan haklar karşılığında herhangi bir hak ve alacak talebinde bulunmayacağını ve bu haklarından feragat ettiğine dair yazılı bir sulh sözleşmesi yapmayı kabul ettiğini yazılı olarak beyan etmek.</a:t>
            </a:r>
          </a:p>
          <a:p>
            <a:endParaRPr lang="tr-TR" dirty="0" smtClean="0"/>
          </a:p>
          <a:p>
            <a:endParaRPr lang="tr-TR" dirty="0" smtClean="0"/>
          </a:p>
          <a:p>
            <a:endParaRPr lang="tr-TR" dirty="0"/>
          </a:p>
        </p:txBody>
      </p:sp>
    </p:spTree>
    <p:extLst>
      <p:ext uri="{BB962C8B-B14F-4D97-AF65-F5344CB8AC3E}">
        <p14:creationId xmlns:p14="http://schemas.microsoft.com/office/powerpoint/2010/main" val="3702468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7680" y="365125"/>
            <a:ext cx="10866120" cy="829691"/>
          </a:xfrm>
        </p:spPr>
        <p:txBody>
          <a:bodyPr>
            <a:normAutofit/>
          </a:bodyPr>
          <a:lstStyle/>
          <a:p>
            <a:r>
              <a:rPr lang="tr-TR" sz="3600" b="1" dirty="0">
                <a:latin typeface="+mn-lt"/>
              </a:rPr>
              <a:t>Kapsama Alınacaklarda Aranan Şartlar</a:t>
            </a:r>
          </a:p>
        </p:txBody>
      </p:sp>
      <p:sp>
        <p:nvSpPr>
          <p:cNvPr id="3" name="İçerik Yer Tutucusu 2"/>
          <p:cNvSpPr>
            <a:spLocks noGrp="1"/>
          </p:cNvSpPr>
          <p:nvPr>
            <p:ph idx="1"/>
          </p:nvPr>
        </p:nvSpPr>
        <p:spPr>
          <a:xfrm>
            <a:off x="487680" y="1914144"/>
            <a:ext cx="10972800" cy="2170176"/>
          </a:xfrm>
        </p:spPr>
        <p:txBody>
          <a:bodyPr>
            <a:normAutofit/>
          </a:bodyPr>
          <a:lstStyle/>
          <a:p>
            <a:pPr marL="0" indent="0" algn="just">
              <a:buNone/>
            </a:pPr>
            <a:r>
              <a:rPr lang="tr-TR" sz="3600" dirty="0"/>
              <a:t>Alt işveren işçileri, çalıştıkları alt işveren şirketlerine herhangi bir evrak ya da feragat belgesi vermeyecektir </a:t>
            </a:r>
            <a:r>
              <a:rPr lang="tr-TR" sz="3600" dirty="0">
                <a:solidFill>
                  <a:srgbClr val="FF0000"/>
                </a:solidFill>
              </a:rPr>
              <a:t>(ÇSGB-26.12.2017).</a:t>
            </a:r>
          </a:p>
          <a:p>
            <a:endParaRPr lang="tr-TR" dirty="0" smtClean="0"/>
          </a:p>
          <a:p>
            <a:endParaRPr lang="tr-TR" dirty="0"/>
          </a:p>
        </p:txBody>
      </p:sp>
    </p:spTree>
    <p:extLst>
      <p:ext uri="{BB962C8B-B14F-4D97-AF65-F5344CB8AC3E}">
        <p14:creationId xmlns:p14="http://schemas.microsoft.com/office/powerpoint/2010/main" val="14313446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8912" y="274638"/>
            <a:ext cx="10838688" cy="778098"/>
          </a:xfrm>
        </p:spPr>
        <p:txBody>
          <a:bodyPr/>
          <a:lstStyle/>
          <a:p>
            <a:r>
              <a:rPr lang="tr-TR" b="1" dirty="0" smtClean="0">
                <a:latin typeface="+mn-lt"/>
              </a:rPr>
              <a:t>Sürecin Tamamlanma Süresi</a:t>
            </a:r>
            <a:endParaRPr lang="tr-TR" b="1" dirty="0">
              <a:latin typeface="+mn-lt"/>
            </a:endParaRPr>
          </a:p>
        </p:txBody>
      </p:sp>
      <p:sp>
        <p:nvSpPr>
          <p:cNvPr id="3" name="İçerik Yer Tutucusu 2"/>
          <p:cNvSpPr>
            <a:spLocks noGrp="1"/>
          </p:cNvSpPr>
          <p:nvPr>
            <p:ph idx="1"/>
          </p:nvPr>
        </p:nvSpPr>
        <p:spPr>
          <a:xfrm>
            <a:off x="438912" y="1438657"/>
            <a:ext cx="11387328" cy="4450080"/>
          </a:xfrm>
        </p:spPr>
        <p:txBody>
          <a:bodyPr>
            <a:normAutofit/>
          </a:bodyPr>
          <a:lstStyle/>
          <a:p>
            <a:pPr algn="just">
              <a:buFont typeface="Wingdings" pitchFamily="2" charset="2"/>
              <a:buChar char="v"/>
            </a:pPr>
            <a:r>
              <a:rPr lang="tr-TR" sz="3200" dirty="0" smtClean="0"/>
              <a:t>Başvuranların şartları taşıyıp taşımadıklarının tespiti, </a:t>
            </a:r>
          </a:p>
          <a:p>
            <a:pPr algn="just">
              <a:buFont typeface="Wingdings" pitchFamily="2" charset="2"/>
              <a:buChar char="v"/>
            </a:pPr>
            <a:r>
              <a:rPr lang="tr-TR" sz="3200" dirty="0" smtClean="0"/>
              <a:t>Bu tespite itirazların karara bağlanması, </a:t>
            </a:r>
          </a:p>
          <a:p>
            <a:pPr algn="just">
              <a:buFont typeface="Wingdings" pitchFamily="2" charset="2"/>
              <a:buChar char="v"/>
            </a:pPr>
            <a:r>
              <a:rPr lang="tr-TR" sz="3200" dirty="0" smtClean="0"/>
              <a:t>Şartları taşıyanların idarelerince belirlenen usul ve esaslara göre yapılacak yazılı ve/veya sözlü ya da uygulamalı sınava alınması, </a:t>
            </a:r>
          </a:p>
          <a:p>
            <a:pPr algn="just">
              <a:buFont typeface="Wingdings" pitchFamily="2" charset="2"/>
              <a:buChar char="v"/>
            </a:pPr>
            <a:r>
              <a:rPr lang="tr-TR" sz="3200" dirty="0" smtClean="0"/>
              <a:t>Sınav sonuçlarına itirazların karara bağlanması, </a:t>
            </a:r>
          </a:p>
          <a:p>
            <a:endParaRPr lang="tr-TR" sz="3200" dirty="0" smtClean="0"/>
          </a:p>
          <a:p>
            <a:pPr marL="0" indent="0" algn="just">
              <a:buNone/>
            </a:pPr>
            <a:r>
              <a:rPr lang="tr-TR" sz="3200" dirty="0" smtClean="0"/>
              <a:t>02.01.2018 tarihinden itibaren 90 gün içinde 02.04.2018 tarihine kadar  idarelerince sonuçlandırılacaktır.</a:t>
            </a:r>
          </a:p>
        </p:txBody>
      </p:sp>
    </p:spTree>
    <p:extLst>
      <p:ext uri="{BB962C8B-B14F-4D97-AF65-F5344CB8AC3E}">
        <p14:creationId xmlns:p14="http://schemas.microsoft.com/office/powerpoint/2010/main" val="1217229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70560" y="365125"/>
            <a:ext cx="10683240" cy="756539"/>
          </a:xfrm>
        </p:spPr>
        <p:txBody>
          <a:bodyPr>
            <a:normAutofit/>
          </a:bodyPr>
          <a:lstStyle/>
          <a:p>
            <a:r>
              <a:rPr lang="tr-TR" sz="3600" b="1" dirty="0">
                <a:latin typeface="+mn-lt"/>
              </a:rPr>
              <a:t>Emeklilik</a:t>
            </a:r>
          </a:p>
        </p:txBody>
      </p:sp>
      <p:sp>
        <p:nvSpPr>
          <p:cNvPr id="3" name="İçerik Yer Tutucusu 2"/>
          <p:cNvSpPr>
            <a:spLocks noGrp="1"/>
          </p:cNvSpPr>
          <p:nvPr>
            <p:ph idx="1"/>
          </p:nvPr>
        </p:nvSpPr>
        <p:spPr>
          <a:xfrm>
            <a:off x="670560" y="1621536"/>
            <a:ext cx="10683240" cy="3669792"/>
          </a:xfrm>
        </p:spPr>
        <p:txBody>
          <a:bodyPr>
            <a:normAutofit/>
          </a:bodyPr>
          <a:lstStyle/>
          <a:p>
            <a:pPr marL="0" indent="0" algn="just">
              <a:buNone/>
            </a:pPr>
            <a:r>
              <a:rPr lang="tr-TR" sz="3200" dirty="0" smtClean="0"/>
              <a:t>Herhangi </a:t>
            </a:r>
            <a:r>
              <a:rPr lang="tr-TR" sz="3200" dirty="0"/>
              <a:t>bir sosyal güvenlik kurumundan </a:t>
            </a:r>
            <a:r>
              <a:rPr lang="tr-TR" sz="3200" b="1" dirty="0">
                <a:solidFill>
                  <a:srgbClr val="FF0000"/>
                </a:solidFill>
              </a:rPr>
              <a:t>emeklilik</a:t>
            </a:r>
            <a:r>
              <a:rPr lang="tr-TR" sz="3200" dirty="0"/>
              <a:t>, </a:t>
            </a:r>
            <a:r>
              <a:rPr lang="tr-TR" sz="3200" b="1" dirty="0">
                <a:solidFill>
                  <a:srgbClr val="FF0000"/>
                </a:solidFill>
              </a:rPr>
              <a:t>yaşlılık</a:t>
            </a:r>
            <a:r>
              <a:rPr lang="tr-TR" sz="3200" dirty="0"/>
              <a:t> veya </a:t>
            </a:r>
            <a:r>
              <a:rPr lang="tr-TR" sz="3200" b="1" dirty="0">
                <a:solidFill>
                  <a:srgbClr val="FF0000"/>
                </a:solidFill>
              </a:rPr>
              <a:t>malullük</a:t>
            </a:r>
            <a:r>
              <a:rPr lang="tr-TR" sz="3200" dirty="0"/>
              <a:t> aylığı almaya hak kazanmadıklarına dair </a:t>
            </a:r>
            <a:r>
              <a:rPr lang="tr-TR" sz="3200" dirty="0" smtClean="0"/>
              <a:t>belge; işçi </a:t>
            </a:r>
            <a:r>
              <a:rPr lang="tr-TR" sz="3200" dirty="0"/>
              <a:t>statüsüne geçirilmeden önce idareye veya idarenin şirketine ibraz </a:t>
            </a:r>
            <a:r>
              <a:rPr lang="tr-TR" sz="3200" dirty="0" smtClean="0"/>
              <a:t>edilir. </a:t>
            </a:r>
          </a:p>
          <a:p>
            <a:pPr marL="0" indent="0" algn="just">
              <a:buNone/>
            </a:pPr>
            <a:r>
              <a:rPr lang="tr-TR" sz="3200" dirty="0" smtClean="0"/>
              <a:t>Başvuru esnasında sadece beyanda bulunulur.</a:t>
            </a:r>
          </a:p>
          <a:p>
            <a:pPr marL="0" indent="0" algn="just">
              <a:buNone/>
            </a:pPr>
            <a:r>
              <a:rPr lang="tr-TR" sz="3200" dirty="0" smtClean="0"/>
              <a:t>(</a:t>
            </a:r>
            <a:r>
              <a:rPr lang="tr-TR" sz="3200" dirty="0"/>
              <a:t>Konu hakkında ayrıca, SGK Başkanlığı Emeklilik Hizmetleri Genel Müdürlüğü, 01.01.2018, Duyuru yapılmıştır)</a:t>
            </a:r>
          </a:p>
        </p:txBody>
      </p:sp>
    </p:spTree>
    <p:extLst>
      <p:ext uri="{BB962C8B-B14F-4D97-AF65-F5344CB8AC3E}">
        <p14:creationId xmlns:p14="http://schemas.microsoft.com/office/powerpoint/2010/main" val="680288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0832" y="145669"/>
            <a:ext cx="10792968" cy="768731"/>
          </a:xfrm>
        </p:spPr>
        <p:txBody>
          <a:bodyPr>
            <a:normAutofit/>
          </a:bodyPr>
          <a:lstStyle/>
          <a:p>
            <a:r>
              <a:rPr lang="tr-TR" sz="3600" b="1" dirty="0">
                <a:latin typeface="+mn-lt"/>
              </a:rPr>
              <a:t>Emeklilik İçin Belge İbraz Edecekler</a:t>
            </a:r>
          </a:p>
        </p:txBody>
      </p:sp>
      <p:sp>
        <p:nvSpPr>
          <p:cNvPr id="3" name="İçerik Yer Tutucusu 2"/>
          <p:cNvSpPr>
            <a:spLocks noGrp="1"/>
          </p:cNvSpPr>
          <p:nvPr>
            <p:ph idx="1"/>
          </p:nvPr>
        </p:nvSpPr>
        <p:spPr>
          <a:xfrm>
            <a:off x="560832" y="914400"/>
            <a:ext cx="10792968" cy="5815584"/>
          </a:xfrm>
        </p:spPr>
        <p:txBody>
          <a:bodyPr>
            <a:noAutofit/>
          </a:bodyPr>
          <a:lstStyle/>
          <a:p>
            <a:pPr marL="0" indent="0" algn="just">
              <a:buNone/>
            </a:pPr>
            <a:r>
              <a:rPr lang="tr-TR" sz="3000" b="1" u="sng" dirty="0" smtClean="0"/>
              <a:t>1-Sigortalılık </a:t>
            </a:r>
            <a:r>
              <a:rPr lang="tr-TR" sz="3000" b="1" u="sng" dirty="0"/>
              <a:t>başlangıç </a:t>
            </a:r>
            <a:r>
              <a:rPr lang="tr-TR" sz="3000" b="1" u="sng" dirty="0" smtClean="0"/>
              <a:t>tarihi;</a:t>
            </a:r>
          </a:p>
          <a:p>
            <a:pPr marL="0" indent="0" algn="just">
              <a:buNone/>
            </a:pPr>
            <a:r>
              <a:rPr lang="tr-TR" sz="3000" dirty="0" smtClean="0"/>
              <a:t>Kadınlar </a:t>
            </a:r>
            <a:r>
              <a:rPr lang="tr-TR" sz="3000" dirty="0"/>
              <a:t>için </a:t>
            </a:r>
            <a:r>
              <a:rPr lang="tr-TR" sz="3000" dirty="0" smtClean="0"/>
              <a:t>23/5/1998 ve öncesi olanlardan 44 yaşını doldurmuş olanlar.</a:t>
            </a:r>
          </a:p>
          <a:p>
            <a:pPr marL="0" indent="0" algn="just">
              <a:buNone/>
            </a:pPr>
            <a:r>
              <a:rPr lang="tr-TR" sz="3000" dirty="0" smtClean="0"/>
              <a:t>Erkekler </a:t>
            </a:r>
            <a:r>
              <a:rPr lang="tr-TR" sz="3000" dirty="0"/>
              <a:t>için 23/5/1994 ve öncesi </a:t>
            </a:r>
            <a:r>
              <a:rPr lang="tr-TR" sz="3000" dirty="0" smtClean="0"/>
              <a:t>olanlardan 48 yaşını doldurmuş olanlar.</a:t>
            </a:r>
          </a:p>
          <a:p>
            <a:pPr marL="0" indent="0" algn="just">
              <a:buNone/>
            </a:pPr>
            <a:r>
              <a:rPr lang="tr-TR" sz="3000" b="1" u="sng" dirty="0"/>
              <a:t>2-Sigortalılık başlangıç tarihi;</a:t>
            </a:r>
          </a:p>
          <a:p>
            <a:pPr marL="0" indent="0" algn="just">
              <a:buNone/>
            </a:pPr>
            <a:r>
              <a:rPr lang="tr-TR" sz="3000" dirty="0" smtClean="0"/>
              <a:t>Kadınlar </a:t>
            </a:r>
            <a:r>
              <a:rPr lang="tr-TR" sz="3000" dirty="0"/>
              <a:t>için 23/5/1998  </a:t>
            </a:r>
            <a:r>
              <a:rPr lang="tr-TR" sz="3000" dirty="0" smtClean="0"/>
              <a:t>sonrası olanlardan 50 </a:t>
            </a:r>
            <a:r>
              <a:rPr lang="tr-TR" sz="3000" dirty="0"/>
              <a:t>yaşını doldurmuş olanlar.</a:t>
            </a:r>
          </a:p>
          <a:p>
            <a:pPr marL="0" indent="0" algn="just">
              <a:buNone/>
            </a:pPr>
            <a:r>
              <a:rPr lang="tr-TR" sz="3000" dirty="0" smtClean="0"/>
              <a:t>Erkekler </a:t>
            </a:r>
            <a:r>
              <a:rPr lang="tr-TR" sz="3000" dirty="0"/>
              <a:t>için 23/5/1994  </a:t>
            </a:r>
            <a:r>
              <a:rPr lang="tr-TR" sz="3000" dirty="0" smtClean="0"/>
              <a:t>sonrası </a:t>
            </a:r>
            <a:r>
              <a:rPr lang="tr-TR" sz="3000" dirty="0"/>
              <a:t>olanlardan </a:t>
            </a:r>
            <a:r>
              <a:rPr lang="tr-TR" sz="3000" dirty="0" smtClean="0"/>
              <a:t>55 </a:t>
            </a:r>
            <a:r>
              <a:rPr lang="tr-TR" sz="3000" dirty="0"/>
              <a:t>yaşını doldurmuş olanlar</a:t>
            </a:r>
            <a:r>
              <a:rPr lang="tr-TR" sz="3000" dirty="0" smtClean="0"/>
              <a:t>.</a:t>
            </a:r>
          </a:p>
          <a:p>
            <a:pPr marL="0" indent="0" algn="just">
              <a:buNone/>
            </a:pPr>
            <a:r>
              <a:rPr lang="tr-TR" sz="3000" b="1" dirty="0"/>
              <a:t>3-</a:t>
            </a:r>
            <a:r>
              <a:rPr lang="tr-TR" sz="3000" dirty="0"/>
              <a:t> Engelliliği nedeniyle vergi indiriminden yararlananlardan sigortalılık başlangıç tarihi 6/8/2003 ve öncesi olanlar</a:t>
            </a:r>
            <a:endParaRPr lang="tr-TR" sz="3000" dirty="0" smtClean="0"/>
          </a:p>
          <a:p>
            <a:pPr marL="0" indent="0" algn="just">
              <a:buNone/>
            </a:pPr>
            <a:endParaRPr lang="tr-TR" sz="3000" dirty="0" smtClean="0"/>
          </a:p>
          <a:p>
            <a:pPr marL="0" indent="0" algn="just">
              <a:buNone/>
            </a:pPr>
            <a:endParaRPr lang="tr-TR" sz="3000" dirty="0"/>
          </a:p>
        </p:txBody>
      </p:sp>
    </p:spTree>
    <p:extLst>
      <p:ext uri="{BB962C8B-B14F-4D97-AF65-F5344CB8AC3E}">
        <p14:creationId xmlns:p14="http://schemas.microsoft.com/office/powerpoint/2010/main" val="3838237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7680" y="365125"/>
            <a:ext cx="10866120" cy="671195"/>
          </a:xfrm>
        </p:spPr>
        <p:txBody>
          <a:bodyPr>
            <a:normAutofit fontScale="90000"/>
          </a:bodyPr>
          <a:lstStyle/>
          <a:p>
            <a:r>
              <a:rPr lang="tr-TR" b="1" dirty="0" smtClean="0">
                <a:latin typeface="+mn-lt"/>
              </a:rPr>
              <a:t>İnceleme Sonucuna İtiraz</a:t>
            </a:r>
            <a:endParaRPr lang="tr-TR" b="1" dirty="0">
              <a:latin typeface="+mn-lt"/>
            </a:endParaRPr>
          </a:p>
        </p:txBody>
      </p:sp>
      <p:sp>
        <p:nvSpPr>
          <p:cNvPr id="3" name="İçerik Yer Tutucusu 2"/>
          <p:cNvSpPr>
            <a:spLocks noGrp="1"/>
          </p:cNvSpPr>
          <p:nvPr>
            <p:ph idx="1"/>
          </p:nvPr>
        </p:nvSpPr>
        <p:spPr>
          <a:xfrm>
            <a:off x="487680" y="1036320"/>
            <a:ext cx="11253216" cy="5571744"/>
          </a:xfrm>
        </p:spPr>
        <p:txBody>
          <a:bodyPr>
            <a:normAutofit/>
          </a:bodyPr>
          <a:lstStyle/>
          <a:p>
            <a:pPr marL="0" indent="0" algn="just">
              <a:buNone/>
            </a:pPr>
            <a:r>
              <a:rPr lang="tr-TR" sz="3200" dirty="0" smtClean="0"/>
              <a:t>Tespit </a:t>
            </a:r>
            <a:r>
              <a:rPr lang="tr-TR" sz="3200" dirty="0"/>
              <a:t>komisyonu kararına göre sınava girme hakkı elde edemeyenler, ilan tarihinden itibaren öngörülen süre içerisinde gerekçesini de belirtmek suretiyle yazılı olarak itirazda bulunabilir.</a:t>
            </a:r>
          </a:p>
          <a:p>
            <a:pPr marL="0" indent="0" algn="just">
              <a:buNone/>
            </a:pPr>
            <a:endParaRPr lang="tr-TR" sz="3200" dirty="0"/>
          </a:p>
          <a:p>
            <a:pPr marL="0" indent="0" algn="just">
              <a:buNone/>
            </a:pPr>
            <a:r>
              <a:rPr lang="tr-TR" sz="3200" dirty="0" smtClean="0"/>
              <a:t>İtirazlar </a:t>
            </a:r>
            <a:r>
              <a:rPr lang="tr-TR" sz="3200" dirty="0"/>
              <a:t>derhal incelemeyi yapan tespit komisyonuna intikal ettirilir. Talep, komisyonca değerlendirilerek öngörülen süre içerisinde karara bağlanır ve sonuç ilgilisine yazılı şekilde tebliğ edilir. </a:t>
            </a:r>
            <a:endParaRPr lang="tr-TR" sz="3200" dirty="0" smtClean="0"/>
          </a:p>
          <a:p>
            <a:pPr marL="0" indent="0" algn="just">
              <a:buNone/>
            </a:pPr>
            <a:endParaRPr lang="tr-TR" sz="3200" dirty="0"/>
          </a:p>
          <a:p>
            <a:pPr marL="0" indent="0" algn="just">
              <a:buNone/>
            </a:pPr>
            <a:r>
              <a:rPr lang="tr-TR" sz="3200" dirty="0" smtClean="0"/>
              <a:t>İtiraz </a:t>
            </a:r>
            <a:r>
              <a:rPr lang="tr-TR" sz="3200" dirty="0"/>
              <a:t>üzerine tespit komisyonunca verilen kararlar kesindir.</a:t>
            </a:r>
          </a:p>
          <a:p>
            <a:pPr marL="0" indent="0" algn="just">
              <a:buNone/>
            </a:pPr>
            <a:endParaRPr lang="tr-TR" sz="3200" dirty="0" smtClean="0"/>
          </a:p>
        </p:txBody>
      </p:sp>
    </p:spTree>
    <p:extLst>
      <p:ext uri="{BB962C8B-B14F-4D97-AF65-F5344CB8AC3E}">
        <p14:creationId xmlns:p14="http://schemas.microsoft.com/office/powerpoint/2010/main" val="342037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9288" y="206629"/>
            <a:ext cx="10515600" cy="561467"/>
          </a:xfrm>
        </p:spPr>
        <p:txBody>
          <a:bodyPr>
            <a:normAutofit fontScale="90000"/>
          </a:bodyPr>
          <a:lstStyle/>
          <a:p>
            <a:r>
              <a:rPr lang="tr-TR" b="1" dirty="0" smtClean="0"/>
              <a:t>Sınav</a:t>
            </a:r>
            <a:endParaRPr lang="tr-TR" b="1" dirty="0"/>
          </a:p>
        </p:txBody>
      </p:sp>
      <p:sp>
        <p:nvSpPr>
          <p:cNvPr id="3" name="İçerik Yer Tutucusu 2"/>
          <p:cNvSpPr>
            <a:spLocks noGrp="1"/>
          </p:cNvSpPr>
          <p:nvPr>
            <p:ph idx="1"/>
          </p:nvPr>
        </p:nvSpPr>
        <p:spPr>
          <a:xfrm>
            <a:off x="399288" y="899032"/>
            <a:ext cx="11256264" cy="5660263"/>
          </a:xfrm>
        </p:spPr>
        <p:txBody>
          <a:bodyPr>
            <a:normAutofit lnSpcReduction="10000"/>
          </a:bodyPr>
          <a:lstStyle/>
          <a:p>
            <a:pPr marL="0" indent="0" algn="just">
              <a:buNone/>
            </a:pPr>
            <a:r>
              <a:rPr lang="tr-TR" dirty="0"/>
              <a:t>Sınavlarda sorulacak sorular, çalışanların iştigal ettikleri görevlerle ilgili konularda, yürütmekle yükümlü oldukları vazifelerdeki yetkinliklerini ölçmeye yönelik ve eğitim düzeylerine uygun olarak sınav kurulu tarafından hazırlanır</a:t>
            </a:r>
            <a:r>
              <a:rPr lang="tr-TR" dirty="0" smtClean="0"/>
              <a:t>.</a:t>
            </a:r>
          </a:p>
          <a:p>
            <a:pPr marL="0" indent="0" algn="just">
              <a:buNone/>
            </a:pPr>
            <a:r>
              <a:rPr lang="tr-TR" dirty="0"/>
              <a:t>Yazılı sınav, sınav kurulu tarafından 100 puan üzerinden değerlendirilir ve tutanağa geçirilir. </a:t>
            </a:r>
          </a:p>
          <a:p>
            <a:pPr marL="0" indent="0" algn="just">
              <a:buNone/>
            </a:pPr>
            <a:r>
              <a:rPr lang="tr-TR" dirty="0"/>
              <a:t>Sınavda başarılı sayılmak için en az 50 puan almak şarttır. </a:t>
            </a:r>
          </a:p>
          <a:p>
            <a:pPr marL="0" indent="0" algn="just">
              <a:buNone/>
            </a:pPr>
            <a:r>
              <a:rPr lang="tr-TR" dirty="0"/>
              <a:t>Sözlü ve/veya uygulamalı sınavda adaylar “başarılı” ya da “başarısız” olarak tutanağa geçirilir</a:t>
            </a:r>
            <a:r>
              <a:rPr lang="tr-TR" dirty="0" smtClean="0"/>
              <a:t>.</a:t>
            </a:r>
          </a:p>
          <a:p>
            <a:pPr marL="0" indent="0" algn="just">
              <a:buNone/>
            </a:pPr>
            <a:r>
              <a:rPr lang="tr-TR" dirty="0"/>
              <a:t>Sınavın yazılı ve sözlü sınav şeklinde yapılması halinde, adayın işçi statüsüne geçirilebilmesi için yazılı sınavdan en az 50 puan alması, sözlü sınavda da başarılı bulunması şarttır.</a:t>
            </a:r>
          </a:p>
          <a:p>
            <a:pPr marL="0" indent="0" algn="just">
              <a:buNone/>
            </a:pPr>
            <a:r>
              <a:rPr lang="tr-TR" dirty="0" smtClean="0"/>
              <a:t>Sınavda </a:t>
            </a:r>
            <a:r>
              <a:rPr lang="tr-TR" dirty="0"/>
              <a:t>başarılı ve başarısız olanlar sınav kurulu tarafından idarelerin internet sayfasında ilan edilir</a:t>
            </a:r>
            <a:r>
              <a:rPr lang="tr-TR" dirty="0" smtClean="0"/>
              <a:t>.</a:t>
            </a:r>
            <a:endParaRPr lang="tr-TR" dirty="0"/>
          </a:p>
        </p:txBody>
      </p:sp>
    </p:spTree>
    <p:extLst>
      <p:ext uri="{BB962C8B-B14F-4D97-AF65-F5344CB8AC3E}">
        <p14:creationId xmlns:p14="http://schemas.microsoft.com/office/powerpoint/2010/main" val="3301211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Sınava İtiraz</a:t>
            </a:r>
            <a:endParaRPr lang="tr-TR" b="1" dirty="0"/>
          </a:p>
        </p:txBody>
      </p:sp>
      <p:sp>
        <p:nvSpPr>
          <p:cNvPr id="3" name="İçerik Yer Tutucusu 2"/>
          <p:cNvSpPr>
            <a:spLocks noGrp="1"/>
          </p:cNvSpPr>
          <p:nvPr>
            <p:ph idx="1"/>
          </p:nvPr>
        </p:nvSpPr>
        <p:spPr/>
        <p:txBody>
          <a:bodyPr>
            <a:normAutofit/>
          </a:bodyPr>
          <a:lstStyle/>
          <a:p>
            <a:pPr marL="0" indent="0" algn="just">
              <a:buNone/>
            </a:pPr>
            <a:r>
              <a:rPr lang="tr-TR" dirty="0"/>
              <a:t>Sınavlarda başarılı olamayanlar, ilan tarihinden itibaren öngörülen süre içerisinde gerekçesini de belirtmek suretiyle yazılı olarak itirazda bulunabilir.</a:t>
            </a:r>
          </a:p>
          <a:p>
            <a:pPr marL="0" indent="0" algn="just">
              <a:buNone/>
            </a:pPr>
            <a:r>
              <a:rPr lang="tr-TR" dirty="0" smtClean="0"/>
              <a:t>İtirazlar </a:t>
            </a:r>
            <a:r>
              <a:rPr lang="tr-TR" dirty="0"/>
              <a:t>derhal ilgili sınav kuruluna intikal ettirilir. Talep, kurulca değerlendirilerek öngörülen süre içerisinde karara bağlanır ve sonuç ilgilisine yazılı şekilde tebliğ edilir. İtiraz üzerine verilen kararlar kesindir.</a:t>
            </a:r>
          </a:p>
          <a:p>
            <a:pPr marL="0" indent="0" algn="just">
              <a:buNone/>
            </a:pPr>
            <a:endParaRPr lang="tr-TR" dirty="0" smtClean="0"/>
          </a:p>
        </p:txBody>
      </p:sp>
    </p:spTree>
    <p:extLst>
      <p:ext uri="{BB962C8B-B14F-4D97-AF65-F5344CB8AC3E}">
        <p14:creationId xmlns:p14="http://schemas.microsoft.com/office/powerpoint/2010/main" val="3554899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87680" y="97536"/>
            <a:ext cx="10515600" cy="995744"/>
          </a:xfrm>
        </p:spPr>
        <p:txBody>
          <a:bodyPr>
            <a:normAutofit/>
          </a:bodyPr>
          <a:lstStyle/>
          <a:p>
            <a:r>
              <a:rPr lang="tr-TR" b="1" dirty="0" smtClean="0">
                <a:latin typeface="+mn-lt"/>
              </a:rPr>
              <a:t>Sınavı Kazananlardan Aranan Şartlar</a:t>
            </a:r>
            <a:endParaRPr lang="tr-TR" b="1" dirty="0">
              <a:latin typeface="+mn-lt"/>
            </a:endParaRPr>
          </a:p>
        </p:txBody>
      </p:sp>
      <p:sp>
        <p:nvSpPr>
          <p:cNvPr id="3" name="İçerik Yer Tutucusu 2"/>
          <p:cNvSpPr>
            <a:spLocks noGrp="1"/>
          </p:cNvSpPr>
          <p:nvPr>
            <p:ph idx="1"/>
          </p:nvPr>
        </p:nvSpPr>
        <p:spPr>
          <a:xfrm>
            <a:off x="487680" y="1389888"/>
            <a:ext cx="10866120" cy="5059680"/>
          </a:xfrm>
        </p:spPr>
        <p:txBody>
          <a:bodyPr>
            <a:normAutofit fontScale="92500" lnSpcReduction="20000"/>
          </a:bodyPr>
          <a:lstStyle/>
          <a:p>
            <a:pPr marL="0" indent="0" algn="just">
              <a:buNone/>
            </a:pPr>
            <a:r>
              <a:rPr lang="tr-TR" sz="3400" dirty="0"/>
              <a:t>Sınavlarda başarılı olanlar aşağıdaki şartları yerine getireceklerdir.</a:t>
            </a:r>
          </a:p>
          <a:p>
            <a:pPr algn="just"/>
            <a:endParaRPr lang="tr-TR" sz="3400" dirty="0"/>
          </a:p>
          <a:p>
            <a:pPr algn="just">
              <a:buFont typeface="Wingdings" pitchFamily="2" charset="2"/>
              <a:buChar char="v"/>
            </a:pPr>
            <a:r>
              <a:rPr lang="tr-TR" sz="3400" dirty="0"/>
              <a:t>Varsa bu kapsamda çalıştırılmalarına ilişkin açtıkları davalardan feragat ettiklerini tevsik eden belgeyi </a:t>
            </a:r>
            <a:r>
              <a:rPr lang="tr-TR" sz="3400" b="1" dirty="0">
                <a:solidFill>
                  <a:srgbClr val="00B0F0"/>
                </a:solidFill>
              </a:rPr>
              <a:t>(ÖRNEK-2) </a:t>
            </a:r>
            <a:r>
              <a:rPr lang="tr-TR" sz="3400" dirty="0"/>
              <a:t>ve/veya icra takibine konu alacaktan feragat ettiğine dair icra müdürlüğünden alınacak belgeyi </a:t>
            </a:r>
            <a:r>
              <a:rPr lang="tr-TR" sz="3400" b="1" dirty="0">
                <a:solidFill>
                  <a:srgbClr val="00B0F0"/>
                </a:solidFill>
              </a:rPr>
              <a:t>(ÖRNEK-3)</a:t>
            </a:r>
            <a:r>
              <a:rPr lang="tr-TR" sz="3400" b="1" dirty="0"/>
              <a:t> </a:t>
            </a:r>
            <a:r>
              <a:rPr lang="tr-TR" sz="3400" dirty="0"/>
              <a:t>ibraz etmek, </a:t>
            </a:r>
          </a:p>
          <a:p>
            <a:pPr algn="just">
              <a:buFont typeface="Wingdings" pitchFamily="2" charset="2"/>
              <a:buChar char="v"/>
            </a:pPr>
            <a:r>
              <a:rPr lang="tr-TR" sz="3400" dirty="0"/>
              <a:t>En son çalıştığı idare veya idarenin şirketi ile daha önce kamu kurum ve kuruluşlarında alt işveren işçisi olarak çalıştığı iş sözleşmelerinden dolayı KHK ile tanınan haklar karşılığında herhangi bir hak ve alacak talebinde bulunmayacağını ve bu haklarından feragat ettiğine dair yazılı bir sulh sözleşmesin</a:t>
            </a:r>
            <a:r>
              <a:rPr lang="tr-TR" sz="3400" b="1" dirty="0">
                <a:solidFill>
                  <a:srgbClr val="00B0F0"/>
                </a:solidFill>
              </a:rPr>
              <a:t>i (ÖRNEK-4)</a:t>
            </a:r>
            <a:r>
              <a:rPr lang="tr-TR" sz="3400" dirty="0"/>
              <a:t> ibraz etmek,</a:t>
            </a:r>
          </a:p>
          <a:p>
            <a:pPr algn="just">
              <a:buFont typeface="Wingdings" pitchFamily="2" charset="2"/>
              <a:buChar char="v"/>
            </a:pPr>
            <a:r>
              <a:rPr lang="tr-TR" sz="3400" dirty="0"/>
              <a:t>Öngörülen şartları taşımaya devam etmek.</a:t>
            </a:r>
          </a:p>
          <a:p>
            <a:endParaRPr lang="tr-TR" dirty="0"/>
          </a:p>
        </p:txBody>
      </p:sp>
    </p:spTree>
    <p:extLst>
      <p:ext uri="{BB962C8B-B14F-4D97-AF65-F5344CB8AC3E}">
        <p14:creationId xmlns:p14="http://schemas.microsoft.com/office/powerpoint/2010/main" val="245063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5864" y="206629"/>
            <a:ext cx="10515600" cy="805307"/>
          </a:xfrm>
        </p:spPr>
        <p:txBody>
          <a:bodyPr>
            <a:normAutofit/>
          </a:bodyPr>
          <a:lstStyle/>
          <a:p>
            <a:r>
              <a:rPr lang="tr-TR" b="1" dirty="0" smtClean="0">
                <a:latin typeface="+mn-lt"/>
              </a:rPr>
              <a:t>Sınavı Kazananlardan Aranan Şartlar</a:t>
            </a:r>
            <a:endParaRPr lang="tr-TR" b="1" dirty="0">
              <a:latin typeface="+mn-lt"/>
            </a:endParaRPr>
          </a:p>
        </p:txBody>
      </p:sp>
      <p:sp>
        <p:nvSpPr>
          <p:cNvPr id="3" name="İçerik Yer Tutucusu 2"/>
          <p:cNvSpPr>
            <a:spLocks noGrp="1"/>
          </p:cNvSpPr>
          <p:nvPr>
            <p:ph idx="1"/>
          </p:nvPr>
        </p:nvSpPr>
        <p:spPr>
          <a:xfrm>
            <a:off x="435864" y="1194816"/>
            <a:ext cx="10917936" cy="5413248"/>
          </a:xfrm>
        </p:spPr>
        <p:txBody>
          <a:bodyPr>
            <a:normAutofit fontScale="92500"/>
          </a:bodyPr>
          <a:lstStyle/>
          <a:p>
            <a:pPr marL="0" indent="0" algn="just">
              <a:buNone/>
            </a:pPr>
            <a:r>
              <a:rPr lang="tr-TR" sz="3200" dirty="0" smtClean="0"/>
              <a:t>İşçiler, </a:t>
            </a:r>
            <a:r>
              <a:rPr lang="tr-TR" sz="3200" dirty="0"/>
              <a:t>kamuda istihdam edildikleri için, kadroya geçişleri nedeniyle çalıştıkları İDARE İLE sulh sözleşmesi yapacaklardır. Bu sözleşme, </a:t>
            </a:r>
            <a:r>
              <a:rPr lang="tr-TR" sz="3200" dirty="0" smtClean="0"/>
              <a:t>işçiler açısından </a:t>
            </a:r>
            <a:r>
              <a:rPr lang="tr-TR" sz="3200" dirty="0"/>
              <a:t>herhangi bir HAK KAYBINA SEBEP </a:t>
            </a:r>
            <a:r>
              <a:rPr lang="tr-TR" sz="3200" dirty="0" smtClean="0"/>
              <a:t>OLMAYACAKTIR</a:t>
            </a:r>
            <a:r>
              <a:rPr lang="tr-TR" sz="3200" dirty="0" smtClean="0">
                <a:solidFill>
                  <a:srgbClr val="FF0000"/>
                </a:solidFill>
              </a:rPr>
              <a:t> </a:t>
            </a:r>
          </a:p>
          <a:p>
            <a:pPr marL="0" indent="0" algn="just">
              <a:buNone/>
            </a:pPr>
            <a:endParaRPr lang="tr-TR" sz="3200" dirty="0" smtClean="0">
              <a:solidFill>
                <a:srgbClr val="FF0000"/>
              </a:solidFill>
            </a:endParaRPr>
          </a:p>
          <a:p>
            <a:pPr marL="0" indent="0" algn="just">
              <a:buNone/>
            </a:pPr>
            <a:r>
              <a:rPr lang="tr-TR" sz="3200" dirty="0" smtClean="0"/>
              <a:t>Sulh </a:t>
            </a:r>
            <a:r>
              <a:rPr lang="tr-TR" sz="3200" dirty="0"/>
              <a:t>sözleşmeleri idare ile yapılacak olup, BU DURUM ALT İŞVEREN ŞİRKETLERİNE KARŞI İŞÇİNİN HAKLARINDAN VAZGEÇMESİ ANLAMINA GELMEMEKTEDİR. Alt işveren şirketleri </a:t>
            </a:r>
            <a:r>
              <a:rPr lang="tr-TR" sz="3200" dirty="0" err="1"/>
              <a:t>sulhe</a:t>
            </a:r>
            <a:r>
              <a:rPr lang="tr-TR" sz="3200" dirty="0"/>
              <a:t> taraf olmayıp, bundan </a:t>
            </a:r>
            <a:r>
              <a:rPr lang="tr-TR" sz="3200" dirty="0" smtClean="0"/>
              <a:t>yararlanamazlar </a:t>
            </a:r>
            <a:r>
              <a:rPr lang="tr-TR" sz="3200" dirty="0" smtClean="0">
                <a:solidFill>
                  <a:srgbClr val="FF0000"/>
                </a:solidFill>
              </a:rPr>
              <a:t>(ÇSGB-26.12.2017).</a:t>
            </a:r>
          </a:p>
          <a:p>
            <a:pPr marL="0" indent="0" algn="just">
              <a:buNone/>
            </a:pPr>
            <a:r>
              <a:rPr lang="tr-TR" sz="3200" dirty="0"/>
              <a:t>Alt işveren işçilerin kıdem tazminatına esas olan toplam hizmet süresi ile izin sürelerinin hesabında geçmiş kıdemler İş Kanunu çerçevesinde dikkate alınacaktır. İŞÇİLERİN BU HAKLARI DA KORUNMAKTADIR </a:t>
            </a:r>
            <a:r>
              <a:rPr lang="tr-TR" sz="3200" dirty="0">
                <a:solidFill>
                  <a:srgbClr val="FF0000"/>
                </a:solidFill>
              </a:rPr>
              <a:t>(ÇSGB-26.12.2017</a:t>
            </a:r>
            <a:r>
              <a:rPr lang="tr-TR" sz="3200" dirty="0" smtClean="0">
                <a:solidFill>
                  <a:srgbClr val="FF0000"/>
                </a:solidFill>
              </a:rPr>
              <a:t>).</a:t>
            </a:r>
            <a:endParaRPr lang="tr-TR" sz="3200" dirty="0">
              <a:solidFill>
                <a:srgbClr val="FF0000"/>
              </a:solidFill>
            </a:endParaRPr>
          </a:p>
        </p:txBody>
      </p:sp>
    </p:spTree>
    <p:extLst>
      <p:ext uri="{BB962C8B-B14F-4D97-AF65-F5344CB8AC3E}">
        <p14:creationId xmlns:p14="http://schemas.microsoft.com/office/powerpoint/2010/main" val="1948245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32155"/>
          </a:xfrm>
        </p:spPr>
        <p:txBody>
          <a:bodyPr/>
          <a:lstStyle/>
          <a:p>
            <a:r>
              <a:rPr lang="tr-TR" dirty="0" smtClean="0">
                <a:latin typeface="+mn-lt"/>
              </a:rPr>
              <a:t>SUNUM PLANI</a:t>
            </a:r>
            <a:endParaRPr lang="tr-TR" dirty="0">
              <a:latin typeface="+mn-lt"/>
            </a:endParaRPr>
          </a:p>
        </p:txBody>
      </p:sp>
      <p:sp>
        <p:nvSpPr>
          <p:cNvPr id="3" name="İçerik Yer Tutucusu 2"/>
          <p:cNvSpPr>
            <a:spLocks noGrp="1"/>
          </p:cNvSpPr>
          <p:nvPr>
            <p:ph idx="1"/>
          </p:nvPr>
        </p:nvSpPr>
        <p:spPr>
          <a:xfrm>
            <a:off x="838200" y="1316736"/>
            <a:ext cx="10515600" cy="5205984"/>
          </a:xfrm>
        </p:spPr>
        <p:txBody>
          <a:bodyPr>
            <a:normAutofit/>
          </a:bodyPr>
          <a:lstStyle/>
          <a:p>
            <a:r>
              <a:rPr lang="tr-TR" dirty="0" smtClean="0"/>
              <a:t>MEVCUT SÜREÇ</a:t>
            </a:r>
          </a:p>
          <a:p>
            <a:r>
              <a:rPr lang="tr-TR" dirty="0" smtClean="0"/>
              <a:t>ÖZLÜK DOSYASI</a:t>
            </a:r>
          </a:p>
          <a:p>
            <a:r>
              <a:rPr lang="tr-TR" dirty="0" smtClean="0"/>
              <a:t>İZİN HAKLARI</a:t>
            </a:r>
          </a:p>
          <a:p>
            <a:r>
              <a:rPr lang="tr-TR" dirty="0" smtClean="0"/>
              <a:t>KIDEM TAZMİNATI</a:t>
            </a:r>
          </a:p>
          <a:p>
            <a:r>
              <a:rPr lang="tr-TR" dirty="0" smtClean="0"/>
              <a:t>İLAVE TEDİYE ÖDEMESİ</a:t>
            </a:r>
          </a:p>
          <a:p>
            <a:r>
              <a:rPr lang="tr-TR" dirty="0" smtClean="0"/>
              <a:t>SGK BİLDİRİMLERİ</a:t>
            </a:r>
          </a:p>
          <a:p>
            <a:r>
              <a:rPr lang="tr-TR" dirty="0" smtClean="0"/>
              <a:t>İŞ SÖZLEŞMESİNİN FESHİ VE SÜRE</a:t>
            </a:r>
          </a:p>
          <a:p>
            <a:r>
              <a:rPr lang="tr-TR" dirty="0" smtClean="0"/>
              <a:t>İŞ ARAMA İZNİ</a:t>
            </a:r>
          </a:p>
          <a:p>
            <a:r>
              <a:rPr lang="tr-TR" dirty="0" smtClean="0"/>
              <a:t>GEÇİCİ POZİSYONDA ÇALIŞACAK TAŞERONLAR</a:t>
            </a:r>
          </a:p>
          <a:p>
            <a:endParaRPr lang="tr-TR" dirty="0"/>
          </a:p>
        </p:txBody>
      </p:sp>
    </p:spTree>
    <p:extLst>
      <p:ext uri="{BB962C8B-B14F-4D97-AF65-F5344CB8AC3E}">
        <p14:creationId xmlns:p14="http://schemas.microsoft.com/office/powerpoint/2010/main" val="3313267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3672" y="182245"/>
            <a:ext cx="10515600" cy="707771"/>
          </a:xfrm>
        </p:spPr>
        <p:txBody>
          <a:bodyPr/>
          <a:lstStyle/>
          <a:p>
            <a:r>
              <a:rPr lang="tr-TR" b="1" dirty="0" smtClean="0">
                <a:latin typeface="+mn-lt"/>
              </a:rPr>
              <a:t>Kadroya Geçirilme Tarihi</a:t>
            </a:r>
            <a:endParaRPr lang="tr-TR" b="1" dirty="0">
              <a:latin typeface="+mn-lt"/>
            </a:endParaRPr>
          </a:p>
        </p:txBody>
      </p:sp>
      <p:sp>
        <p:nvSpPr>
          <p:cNvPr id="3" name="İçerik Yer Tutucusu 2"/>
          <p:cNvSpPr>
            <a:spLocks noGrp="1"/>
          </p:cNvSpPr>
          <p:nvPr>
            <p:ph idx="1"/>
          </p:nvPr>
        </p:nvSpPr>
        <p:spPr>
          <a:xfrm>
            <a:off x="423672" y="999744"/>
            <a:ext cx="10930128" cy="5547360"/>
          </a:xfrm>
        </p:spPr>
        <p:txBody>
          <a:bodyPr>
            <a:normAutofit/>
          </a:bodyPr>
          <a:lstStyle/>
          <a:p>
            <a:pPr marL="0" indent="0" algn="just">
              <a:buNone/>
            </a:pPr>
            <a:r>
              <a:rPr lang="tr-TR" sz="3000" dirty="0" smtClean="0"/>
              <a:t>Sınav </a:t>
            </a:r>
            <a:r>
              <a:rPr lang="tr-TR" sz="3000" dirty="0"/>
              <a:t>sonuçlarının kesinleşmesini müteakip, her bir sözleşme itibarıyla, yüklenicinin </a:t>
            </a:r>
            <a:r>
              <a:rPr lang="tr-TR" sz="3000" dirty="0" smtClean="0"/>
              <a:t>hak edişlerinin </a:t>
            </a:r>
            <a:r>
              <a:rPr lang="tr-TR" sz="3000" dirty="0"/>
              <a:t>ödendiği bütçe, teşkilat ve birim/yerleşim yeri adına vize edilmiş sayılan sürekli işçi kadrolarına her bir idarede atamaya yetkili amirin onayıyla topluca geçirilir</a:t>
            </a:r>
            <a:r>
              <a:rPr lang="tr-TR" sz="3000" dirty="0" smtClean="0"/>
              <a:t>.</a:t>
            </a:r>
          </a:p>
          <a:p>
            <a:pPr marL="0" indent="0">
              <a:buNone/>
            </a:pPr>
            <a:r>
              <a:rPr lang="tr-TR" sz="3000" dirty="0"/>
              <a:t>Hak ediş ödemeleri</a:t>
            </a:r>
            <a:r>
              <a:rPr lang="tr-TR" sz="3000" dirty="0" smtClean="0"/>
              <a:t>; </a:t>
            </a:r>
          </a:p>
          <a:p>
            <a:pPr algn="just">
              <a:buFont typeface="Wingdings" pitchFamily="2" charset="2"/>
              <a:buChar char="Ø"/>
            </a:pPr>
            <a:r>
              <a:rPr lang="tr-TR" sz="3000" dirty="0" smtClean="0"/>
              <a:t>İDARE bütçesinden yapılmış ise İDARENİN</a:t>
            </a:r>
          </a:p>
          <a:p>
            <a:pPr algn="just">
              <a:buFont typeface="Wingdings" pitchFamily="2" charset="2"/>
              <a:buChar char="Ø"/>
            </a:pPr>
            <a:r>
              <a:rPr lang="tr-TR" sz="3000" dirty="0" smtClean="0"/>
              <a:t>DÖNER </a:t>
            </a:r>
            <a:r>
              <a:rPr lang="tr-TR" sz="3000" dirty="0"/>
              <a:t>SERMAYEDEN yapılmış ise DÖNER SERMAYENİN</a:t>
            </a:r>
          </a:p>
          <a:p>
            <a:pPr marL="0" indent="0" algn="just">
              <a:buNone/>
            </a:pPr>
            <a:r>
              <a:rPr lang="tr-TR" sz="3000" dirty="0" smtClean="0"/>
              <a:t>Kadrolarına </a:t>
            </a:r>
            <a:r>
              <a:rPr lang="tr-TR" sz="3000" dirty="0"/>
              <a:t>geçirilecek, ücret ve mali-sosyal hakları geçtikleri yerden ödenecektir </a:t>
            </a:r>
            <a:r>
              <a:rPr lang="tr-TR" sz="3000" dirty="0">
                <a:solidFill>
                  <a:srgbClr val="FF0000"/>
                </a:solidFill>
              </a:rPr>
              <a:t>(BÜMKO-Genelge Sıra No:5 </a:t>
            </a:r>
            <a:r>
              <a:rPr lang="tr-TR" sz="3000" dirty="0" smtClean="0">
                <a:solidFill>
                  <a:srgbClr val="FF0000"/>
                </a:solidFill>
              </a:rPr>
              <a:t>).</a:t>
            </a:r>
            <a:endParaRPr lang="tr-TR" sz="3000" dirty="0">
              <a:solidFill>
                <a:srgbClr val="FF0000"/>
              </a:solidFill>
            </a:endParaRPr>
          </a:p>
        </p:txBody>
      </p:sp>
    </p:spTree>
    <p:extLst>
      <p:ext uri="{BB962C8B-B14F-4D97-AF65-F5344CB8AC3E}">
        <p14:creationId xmlns:p14="http://schemas.microsoft.com/office/powerpoint/2010/main" val="409856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9976" y="255397"/>
            <a:ext cx="10515600" cy="732155"/>
          </a:xfrm>
        </p:spPr>
        <p:txBody>
          <a:bodyPr>
            <a:normAutofit/>
          </a:bodyPr>
          <a:lstStyle/>
          <a:p>
            <a:r>
              <a:rPr lang="tr-TR" sz="3600" b="1" dirty="0">
                <a:latin typeface="+mn-lt"/>
              </a:rPr>
              <a:t>Yargılama Gideri/Vekalet/Damga Vergisi</a:t>
            </a:r>
          </a:p>
        </p:txBody>
      </p:sp>
      <p:sp>
        <p:nvSpPr>
          <p:cNvPr id="3" name="İçerik Yer Tutucusu 2"/>
          <p:cNvSpPr>
            <a:spLocks noGrp="1"/>
          </p:cNvSpPr>
          <p:nvPr>
            <p:ph idx="1"/>
          </p:nvPr>
        </p:nvSpPr>
        <p:spPr>
          <a:xfrm>
            <a:off x="569976" y="987552"/>
            <a:ext cx="10783824" cy="5425440"/>
          </a:xfrm>
        </p:spPr>
        <p:txBody>
          <a:bodyPr>
            <a:normAutofit/>
          </a:bodyPr>
          <a:lstStyle/>
          <a:p>
            <a:pPr marL="0" indent="0" algn="just">
              <a:buNone/>
            </a:pPr>
            <a:r>
              <a:rPr lang="tr-TR" sz="3400" dirty="0"/>
              <a:t>Bu düzenleme kapsamında feragat edilen davalara veya takiplere ilişkin;</a:t>
            </a:r>
          </a:p>
          <a:p>
            <a:pPr marL="0" indent="0" algn="just">
              <a:buNone/>
            </a:pPr>
            <a:endParaRPr lang="tr-TR" sz="3400" dirty="0"/>
          </a:p>
          <a:p>
            <a:pPr algn="just">
              <a:buFont typeface="Wingdings" pitchFamily="2" charset="2"/>
              <a:buChar char="v"/>
            </a:pPr>
            <a:r>
              <a:rPr lang="tr-TR" sz="3400" dirty="0"/>
              <a:t>Yargılama ve takip giderleri davacı veya takip eden üzerinde bırakılır.</a:t>
            </a:r>
          </a:p>
          <a:p>
            <a:pPr algn="just">
              <a:buFont typeface="Wingdings" pitchFamily="2" charset="2"/>
              <a:buChar char="v"/>
            </a:pPr>
            <a:r>
              <a:rPr lang="tr-TR" sz="3400" dirty="0"/>
              <a:t>Taraflar lehine vekâlet ücretine hükmolunmaz, hükmedilenler tahsil edilmez ve 24.12.2017 tarihine kadar tahsil edilenler ise iade edilmez. </a:t>
            </a:r>
          </a:p>
          <a:p>
            <a:pPr algn="just">
              <a:buFont typeface="Wingdings" pitchFamily="2" charset="2"/>
              <a:buChar char="v"/>
            </a:pPr>
            <a:r>
              <a:rPr lang="tr-TR" sz="3400" dirty="0"/>
              <a:t>Yapılacak sulh sözleşmelerinden damga vergisi alınmaz.</a:t>
            </a:r>
          </a:p>
        </p:txBody>
      </p:sp>
    </p:spTree>
    <p:extLst>
      <p:ext uri="{BB962C8B-B14F-4D97-AF65-F5344CB8AC3E}">
        <p14:creationId xmlns:p14="http://schemas.microsoft.com/office/powerpoint/2010/main" val="31140924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38328" y="231013"/>
            <a:ext cx="10515600" cy="622427"/>
          </a:xfrm>
        </p:spPr>
        <p:txBody>
          <a:bodyPr>
            <a:normAutofit fontScale="90000"/>
          </a:bodyPr>
          <a:lstStyle/>
          <a:p>
            <a:r>
              <a:rPr lang="tr-TR" b="1" dirty="0" smtClean="0">
                <a:latin typeface="+mn-lt"/>
              </a:rPr>
              <a:t>İstihdam ve Son Bulması</a:t>
            </a:r>
            <a:endParaRPr lang="tr-TR" b="1" dirty="0">
              <a:latin typeface="+mn-lt"/>
            </a:endParaRPr>
          </a:p>
        </p:txBody>
      </p:sp>
      <p:sp>
        <p:nvSpPr>
          <p:cNvPr id="3" name="İçerik Yer Tutucusu 2"/>
          <p:cNvSpPr>
            <a:spLocks noGrp="1"/>
          </p:cNvSpPr>
          <p:nvPr>
            <p:ph idx="1"/>
          </p:nvPr>
        </p:nvSpPr>
        <p:spPr>
          <a:xfrm>
            <a:off x="338328" y="853440"/>
            <a:ext cx="11524488" cy="5632704"/>
          </a:xfrm>
        </p:spPr>
        <p:txBody>
          <a:bodyPr>
            <a:normAutofit/>
          </a:bodyPr>
          <a:lstStyle/>
          <a:p>
            <a:pPr marL="0" indent="0" algn="just">
              <a:buNone/>
            </a:pPr>
            <a:r>
              <a:rPr lang="tr-TR" sz="3200" dirty="0"/>
              <a:t>Sürekli işçi kadrolarına geçirilenler, birinci fıkrada öngörülen şartları taşıdıkları sürece ve çalıştırıldıkları teşkilat ve birimde geçiş işlemi yapılmadan önceki ihale sözleşmesi kapsamındaki hizmetleri yürütmek üzere istihdam edilebilir. </a:t>
            </a:r>
            <a:r>
              <a:rPr lang="tr-TR" sz="3200" dirty="0" smtClean="0"/>
              <a:t>İstihdam süreleri hiçbir şekilde sosyal güvenlik kurumlarından </a:t>
            </a:r>
          </a:p>
          <a:p>
            <a:pPr algn="just">
              <a:buFont typeface="Wingdings" pitchFamily="2" charset="2"/>
              <a:buChar char="v"/>
            </a:pPr>
            <a:r>
              <a:rPr lang="tr-TR" sz="3200" dirty="0" smtClean="0"/>
              <a:t>Emeklilik, </a:t>
            </a:r>
          </a:p>
          <a:p>
            <a:pPr algn="just">
              <a:buFont typeface="Wingdings" pitchFamily="2" charset="2"/>
              <a:buChar char="v"/>
            </a:pPr>
            <a:r>
              <a:rPr lang="tr-TR" sz="3200" dirty="0" smtClean="0"/>
              <a:t>Yaşlılık,</a:t>
            </a:r>
          </a:p>
          <a:p>
            <a:pPr algn="just">
              <a:buFont typeface="Wingdings" pitchFamily="2" charset="2"/>
              <a:buChar char="v"/>
            </a:pPr>
            <a:r>
              <a:rPr lang="tr-TR" sz="3200" dirty="0" smtClean="0"/>
              <a:t>Malullük,</a:t>
            </a:r>
          </a:p>
          <a:p>
            <a:pPr marL="0" indent="0" algn="just">
              <a:buNone/>
            </a:pPr>
            <a:r>
              <a:rPr lang="tr-TR" sz="3200" dirty="0" smtClean="0"/>
              <a:t>Aylığı almaya hak kazandıkları tarihi geçemez. </a:t>
            </a:r>
          </a:p>
          <a:p>
            <a:pPr marL="0" indent="0" algn="just">
              <a:buNone/>
            </a:pPr>
            <a:r>
              <a:rPr lang="tr-TR" sz="3200" dirty="0" smtClean="0"/>
              <a:t>Dolayısıyla idareler bu durumu devamlı surette takip etmelidir.</a:t>
            </a:r>
          </a:p>
          <a:p>
            <a:endParaRPr lang="tr-TR" sz="3200" dirty="0"/>
          </a:p>
        </p:txBody>
      </p:sp>
    </p:spTree>
    <p:extLst>
      <p:ext uri="{BB962C8B-B14F-4D97-AF65-F5344CB8AC3E}">
        <p14:creationId xmlns:p14="http://schemas.microsoft.com/office/powerpoint/2010/main" val="18303574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8912" y="365125"/>
            <a:ext cx="11301984" cy="549275"/>
          </a:xfrm>
        </p:spPr>
        <p:txBody>
          <a:bodyPr>
            <a:normAutofit fontScale="90000"/>
          </a:bodyPr>
          <a:lstStyle/>
          <a:p>
            <a:r>
              <a:rPr lang="tr-TR" sz="3600" b="1" dirty="0" smtClean="0">
                <a:latin typeface="+mn-lt"/>
              </a:rPr>
              <a:t>İstihdamın Son Bulması-Kamu Görevlilerinin Sorumluluğu</a:t>
            </a:r>
            <a:endParaRPr lang="tr-TR" sz="3600" b="1" dirty="0">
              <a:latin typeface="+mn-lt"/>
            </a:endParaRPr>
          </a:p>
        </p:txBody>
      </p:sp>
      <p:sp>
        <p:nvSpPr>
          <p:cNvPr id="3" name="İçerik Yer Tutucusu 2"/>
          <p:cNvSpPr>
            <a:spLocks noGrp="1"/>
          </p:cNvSpPr>
          <p:nvPr>
            <p:ph idx="1"/>
          </p:nvPr>
        </p:nvSpPr>
        <p:spPr>
          <a:xfrm>
            <a:off x="438912" y="1170432"/>
            <a:ext cx="11192256" cy="5279136"/>
          </a:xfrm>
        </p:spPr>
        <p:txBody>
          <a:bodyPr>
            <a:normAutofit/>
          </a:bodyPr>
          <a:lstStyle/>
          <a:p>
            <a:pPr marL="0" indent="0" algn="just">
              <a:buNone/>
            </a:pPr>
            <a:r>
              <a:rPr lang="tr-TR" sz="3200" dirty="0"/>
              <a:t>Şartları taşımadığı halde bu </a:t>
            </a:r>
            <a:r>
              <a:rPr lang="tr-TR" sz="3200" dirty="0" smtClean="0"/>
              <a:t>KHK ile belirtilen </a:t>
            </a:r>
            <a:r>
              <a:rPr lang="tr-TR" sz="3200" dirty="0"/>
              <a:t>işçi statüsünden yararlandırıldıkları tespit edilenlerin herhangi bir tazminat ödenmeksizin istihdamına son verilir. </a:t>
            </a:r>
          </a:p>
          <a:p>
            <a:pPr marL="0" indent="0" algn="just">
              <a:buNone/>
            </a:pPr>
            <a:endParaRPr lang="tr-TR" sz="3200" dirty="0"/>
          </a:p>
          <a:p>
            <a:pPr marL="0" indent="0" algn="just">
              <a:buNone/>
            </a:pPr>
            <a:r>
              <a:rPr lang="tr-TR" sz="3200" dirty="0"/>
              <a:t>Yanıltıcı bilgi ve belge sunmak suretiyle yararlandığı tespit edilenlere istihdam süresince yapılan ödemeler genel hükümlere göre tahsil edilir. </a:t>
            </a:r>
          </a:p>
          <a:p>
            <a:pPr marL="0" indent="0" algn="just">
              <a:buNone/>
            </a:pPr>
            <a:endParaRPr lang="tr-TR" sz="3200" dirty="0"/>
          </a:p>
          <a:p>
            <a:pPr marL="0" indent="0" algn="just">
              <a:buNone/>
            </a:pPr>
            <a:r>
              <a:rPr lang="tr-TR" sz="3200" dirty="0"/>
              <a:t>Şartları taşımayanları, yararlandıranların sorumlulukları saklıdır.</a:t>
            </a:r>
          </a:p>
          <a:p>
            <a:pPr marL="0" indent="0">
              <a:buNone/>
            </a:pPr>
            <a:endParaRPr lang="tr-TR" sz="3200" dirty="0" smtClean="0"/>
          </a:p>
          <a:p>
            <a:endParaRPr lang="tr-TR" sz="3200" dirty="0"/>
          </a:p>
        </p:txBody>
      </p:sp>
    </p:spTree>
    <p:extLst>
      <p:ext uri="{BB962C8B-B14F-4D97-AF65-F5344CB8AC3E}">
        <p14:creationId xmlns:p14="http://schemas.microsoft.com/office/powerpoint/2010/main" val="4000703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23672" y="280416"/>
            <a:ext cx="10515600" cy="800672"/>
          </a:xfrm>
        </p:spPr>
        <p:txBody>
          <a:bodyPr>
            <a:normAutofit/>
          </a:bodyPr>
          <a:lstStyle/>
          <a:p>
            <a:r>
              <a:rPr lang="tr-TR" sz="3600" b="1" dirty="0">
                <a:latin typeface="+mn-lt"/>
              </a:rPr>
              <a:t>Kadroların İhdası ve Bildirim</a:t>
            </a:r>
          </a:p>
        </p:txBody>
      </p:sp>
      <p:sp>
        <p:nvSpPr>
          <p:cNvPr id="3" name="İçerik Yer Tutucusu 2"/>
          <p:cNvSpPr>
            <a:spLocks noGrp="1"/>
          </p:cNvSpPr>
          <p:nvPr>
            <p:ph idx="1"/>
          </p:nvPr>
        </p:nvSpPr>
        <p:spPr>
          <a:xfrm>
            <a:off x="423672" y="1081088"/>
            <a:ext cx="11536680" cy="5405056"/>
          </a:xfrm>
        </p:spPr>
        <p:txBody>
          <a:bodyPr>
            <a:normAutofit fontScale="92500" lnSpcReduction="10000"/>
          </a:bodyPr>
          <a:lstStyle/>
          <a:p>
            <a:pPr marL="0" indent="0" algn="just">
              <a:buNone/>
            </a:pPr>
            <a:r>
              <a:rPr lang="tr-TR" dirty="0"/>
              <a:t>Sürekli işçi kadrolarına geçirileceklerin kadroları, yüklenicinin </a:t>
            </a:r>
            <a:r>
              <a:rPr lang="tr-TR" dirty="0" smtClean="0"/>
              <a:t>hak edişlerinin </a:t>
            </a:r>
            <a:r>
              <a:rPr lang="tr-TR" dirty="0"/>
              <a:t>ödendiği bütçe (üniversitelerde giderleri öz gelirlerden karşılananlar aynı şekilde bu öz gelirlerden karşılanmak kaydıyla), teşkilat ve birim/yerleşim yeri adına başka bir işleme gerek kalmaksızın geçiş işleminin yapıldığı tarih itibarıyla sürekli işçi unvanı ile ihdas edilmiş sayılır</a:t>
            </a:r>
            <a:r>
              <a:rPr lang="tr-TR" dirty="0" smtClean="0"/>
              <a:t>.</a:t>
            </a:r>
          </a:p>
          <a:p>
            <a:pPr marL="0" indent="0" algn="just">
              <a:buNone/>
            </a:pPr>
            <a:r>
              <a:rPr lang="tr-TR" b="1" dirty="0">
                <a:solidFill>
                  <a:srgbClr val="C00000"/>
                </a:solidFill>
              </a:rPr>
              <a:t>Sözleşmeleri askıya alınanlar ile askerde bulunanların kadroları hariç olmak üzere bu şekilde ihdas edilen sürekli işçi kadroları, herhangi bir sebeple boşalması halinde hiçbir işleme gerek kalmaksızın iptal edilmiş sayılır. </a:t>
            </a:r>
            <a:endParaRPr lang="tr-TR" b="1" dirty="0" smtClean="0">
              <a:solidFill>
                <a:srgbClr val="C00000"/>
              </a:solidFill>
            </a:endParaRPr>
          </a:p>
          <a:p>
            <a:pPr marL="0" indent="0" algn="just">
              <a:buNone/>
            </a:pPr>
            <a:r>
              <a:rPr lang="tr-TR" dirty="0"/>
              <a:t>İhdas edilen kadrolar ilgili idarelerce adedi, bütçe ve teşkilatı ile birimi/yerleşim yeri belirtilmek suretiyle geçiş işlemlerinin yapıldığı tarihten itibaren 2 ay içinde Devlet Personel Başkanlığı ve Maliye Bakanlığına bildirilir</a:t>
            </a:r>
            <a:r>
              <a:rPr lang="tr-TR" dirty="0" smtClean="0"/>
              <a:t>.</a:t>
            </a:r>
          </a:p>
          <a:p>
            <a:pPr marL="0" indent="0" algn="just">
              <a:buNone/>
            </a:pPr>
            <a:r>
              <a:rPr lang="tr-TR" dirty="0"/>
              <a:t>Sözleşmeleri askıya alınanlar ile askerde bulunanların kadroları hariç olmak üzere bu şekilde ihdas edilmiş sayılan sürekli işçi kadroları, herhangi bir sebeple boşalması halinde hiçbir işleme gerek kalmaksızın iptal edilmiş sayılır ve buna ilişkin bilgiler 15 gün içerisinde DPB E-Uygulama üzerinden bildirilir.</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123470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1012571"/>
          </a:xfrm>
        </p:spPr>
        <p:txBody>
          <a:bodyPr>
            <a:normAutofit/>
          </a:bodyPr>
          <a:lstStyle/>
          <a:p>
            <a:r>
              <a:rPr lang="tr-TR" b="1" dirty="0" smtClean="0">
                <a:latin typeface="+mn-lt"/>
              </a:rPr>
              <a:t>Mali ve Sosyal Haklar (T.İ.S Var ise)</a:t>
            </a:r>
            <a:endParaRPr lang="tr-TR" b="1" dirty="0">
              <a:latin typeface="+mn-lt"/>
            </a:endParaRPr>
          </a:p>
        </p:txBody>
      </p:sp>
      <p:sp>
        <p:nvSpPr>
          <p:cNvPr id="3" name="İçerik Yer Tutucusu 2"/>
          <p:cNvSpPr>
            <a:spLocks noGrp="1"/>
          </p:cNvSpPr>
          <p:nvPr>
            <p:ph idx="1"/>
          </p:nvPr>
        </p:nvSpPr>
        <p:spPr>
          <a:xfrm>
            <a:off x="838200" y="1694688"/>
            <a:ext cx="10515600" cy="3840480"/>
          </a:xfrm>
        </p:spPr>
        <p:txBody>
          <a:bodyPr>
            <a:normAutofit/>
          </a:bodyPr>
          <a:lstStyle/>
          <a:p>
            <a:pPr marL="0" indent="0" algn="just">
              <a:buNone/>
            </a:pPr>
            <a:r>
              <a:rPr lang="tr-TR" sz="3200" dirty="0" smtClean="0"/>
              <a:t>Sürekli işçi kadrosuna geçirilenlerden</a:t>
            </a:r>
            <a:r>
              <a:rPr lang="tr-TR" sz="3200" dirty="0"/>
              <a:t>, geçiş işlemi yapılırken mevcut işyerinin girdiği işkolunda kurulu işyerinden bildirilenlerin </a:t>
            </a:r>
            <a:r>
              <a:rPr lang="tr-TR" sz="3200" b="1" u="sng" dirty="0"/>
              <a:t>ücreti ile diğer mali ve sosyal hakları; </a:t>
            </a:r>
            <a:r>
              <a:rPr lang="tr-TR" sz="3200" dirty="0" smtClean="0"/>
              <a:t>geçişten </a:t>
            </a:r>
            <a:r>
              <a:rPr lang="tr-TR" sz="3200" dirty="0"/>
              <a:t>önce alt işveren işçilerini kapsayan, Yüksek Hakem Kurulu tarafından karara bağlanan ve süresi en son sona erecek toplu </a:t>
            </a:r>
            <a:r>
              <a:rPr lang="tr-TR" sz="3200" b="1" dirty="0">
                <a:solidFill>
                  <a:srgbClr val="FF0000"/>
                </a:solidFill>
              </a:rPr>
              <a:t>iş sözleşmesinin bitimine kadar </a:t>
            </a:r>
            <a:r>
              <a:rPr lang="tr-TR" sz="3200" dirty="0"/>
              <a:t>bu toplu iş sözleşmesinin uygulanması suretiyle oluşan </a:t>
            </a:r>
            <a:r>
              <a:rPr lang="tr-TR" sz="3200" b="1" u="sng" dirty="0"/>
              <a:t>ücret ile diğer mali ve sosyal haklardan fazla olamaz. </a:t>
            </a:r>
          </a:p>
        </p:txBody>
      </p:sp>
    </p:spTree>
    <p:extLst>
      <p:ext uri="{BB962C8B-B14F-4D97-AF65-F5344CB8AC3E}">
        <p14:creationId xmlns:p14="http://schemas.microsoft.com/office/powerpoint/2010/main" val="10486188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9288" y="365125"/>
            <a:ext cx="10954512" cy="805307"/>
          </a:xfrm>
        </p:spPr>
        <p:txBody>
          <a:bodyPr>
            <a:normAutofit/>
          </a:bodyPr>
          <a:lstStyle/>
          <a:p>
            <a:r>
              <a:rPr lang="tr-TR" b="1" dirty="0" smtClean="0">
                <a:latin typeface="+mn-lt"/>
              </a:rPr>
              <a:t>Mali ve Sosyal Haklar (T.İ.S Yok ise)</a:t>
            </a:r>
            <a:endParaRPr lang="tr-TR" b="1" dirty="0">
              <a:latin typeface="+mn-lt"/>
            </a:endParaRPr>
          </a:p>
        </p:txBody>
      </p:sp>
      <p:sp>
        <p:nvSpPr>
          <p:cNvPr id="3" name="İçerik Yer Tutucusu 2"/>
          <p:cNvSpPr>
            <a:spLocks noGrp="1"/>
          </p:cNvSpPr>
          <p:nvPr>
            <p:ph idx="1"/>
          </p:nvPr>
        </p:nvSpPr>
        <p:spPr>
          <a:xfrm>
            <a:off x="399288" y="1365504"/>
            <a:ext cx="11256264" cy="4888992"/>
          </a:xfrm>
        </p:spPr>
        <p:txBody>
          <a:bodyPr>
            <a:normAutofit/>
          </a:bodyPr>
          <a:lstStyle/>
          <a:p>
            <a:pPr marL="0" indent="0" algn="just">
              <a:buNone/>
            </a:pPr>
            <a:r>
              <a:rPr lang="tr-TR" sz="3000" dirty="0" smtClean="0"/>
              <a:t>Sürekli işçi kadrosuna geçirilenlerden</a:t>
            </a:r>
            <a:r>
              <a:rPr lang="tr-TR" sz="3000" dirty="0"/>
              <a:t>; geçişten önce toplu iş sözleşmesi bulunmadığından kadroya geçirildiği tarihte yürürlükte olan bireysel iş sözleşmesi hükümlerinin geçerli olduğu işçiler ile geçiş işleminden önce yapılan ve geçişten sonra yararlanmaya devam ettiği toplu iş sözleşmesi bulunmakla birlikte kapsamındaki idarelerde alt işveren işçilerini kapsayan, Yüksek Hakem Kurulu tarafından karara bağlanan ve süresi en son sona erecek toplu </a:t>
            </a:r>
            <a:r>
              <a:rPr lang="tr-TR" sz="3000" b="1" dirty="0">
                <a:solidFill>
                  <a:srgbClr val="FF0000"/>
                </a:solidFill>
              </a:rPr>
              <a:t>iş sözleşmesinin bitiminden önce </a:t>
            </a:r>
            <a:r>
              <a:rPr lang="tr-TR" sz="3000" dirty="0"/>
              <a:t>toplu iş sözleşmesi sona eren işçilerin ücreti ile diğer mali ve sosyal hakları, </a:t>
            </a:r>
            <a:r>
              <a:rPr lang="tr-TR" sz="3000" b="1" u="sng" dirty="0"/>
              <a:t>kapsamındaki idarelerde geçişten önce alt işveren işçilerini kapsayan, Yüksek Hakem Kurulu tarafından karara bağlanan ve süresi en son sona erecek toplu iş sözleşmesine göre belirlenir. </a:t>
            </a:r>
          </a:p>
        </p:txBody>
      </p:sp>
    </p:spTree>
    <p:extLst>
      <p:ext uri="{BB962C8B-B14F-4D97-AF65-F5344CB8AC3E}">
        <p14:creationId xmlns:p14="http://schemas.microsoft.com/office/powerpoint/2010/main" val="1988283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96824" y="255397"/>
            <a:ext cx="10515600" cy="439547"/>
          </a:xfrm>
        </p:spPr>
        <p:txBody>
          <a:bodyPr>
            <a:noAutofit/>
          </a:bodyPr>
          <a:lstStyle/>
          <a:p>
            <a:r>
              <a:rPr lang="tr-TR" sz="4000" b="1" dirty="0">
                <a:latin typeface="+mn-lt"/>
              </a:rPr>
              <a:t>Kamu Toplu İş Sözleşmeleri </a:t>
            </a:r>
          </a:p>
        </p:txBody>
      </p:sp>
      <p:sp>
        <p:nvSpPr>
          <p:cNvPr id="3" name="İçerik Yer Tutucusu 2"/>
          <p:cNvSpPr>
            <a:spLocks noGrp="1"/>
          </p:cNvSpPr>
          <p:nvPr>
            <p:ph idx="1"/>
          </p:nvPr>
        </p:nvSpPr>
        <p:spPr>
          <a:xfrm>
            <a:off x="496824" y="1207008"/>
            <a:ext cx="10515600" cy="4803648"/>
          </a:xfrm>
        </p:spPr>
        <p:txBody>
          <a:bodyPr>
            <a:normAutofit/>
          </a:bodyPr>
          <a:lstStyle/>
          <a:p>
            <a:pPr marL="0" indent="0" algn="just">
              <a:buNone/>
            </a:pPr>
            <a:r>
              <a:rPr lang="tr-TR" sz="3200" dirty="0"/>
              <a:t>Hükümet, kamu işveren sendikaları ile işçi sendikaları konfederasyonları arasında kamu kurum ve kuruluşlarında </a:t>
            </a:r>
            <a:r>
              <a:rPr lang="tr-TR" sz="3200" i="1" dirty="0"/>
              <a:t>(il özel idareleri, belediyeler ve bunların üyesi olduğu mahalli idare birlikleri, belediyelerin bağlı kuruluşları, müessese ve işletmeleri ile bunların birlikte ya da ayrı ayrı sermayesinin %50’sinden fazlasına sahip oldukları şirketler) </a:t>
            </a:r>
            <a:r>
              <a:rPr lang="tr-TR" sz="3200" dirty="0"/>
              <a:t>çalıştırılan işçilerin mali ve sosyal haklarını belirlemek üzere kamu toplu iş sözleşmeleri çerçeve anlaşma protokolü imzalanabilir. Bu protokol hükümleri geçerlilik süresi içerisinde idareler ve taraf konfederasyona üye olan sendikalar için BAĞLAYICIDIR.</a:t>
            </a:r>
          </a:p>
        </p:txBody>
      </p:sp>
    </p:spTree>
    <p:extLst>
      <p:ext uri="{BB962C8B-B14F-4D97-AF65-F5344CB8AC3E}">
        <p14:creationId xmlns:p14="http://schemas.microsoft.com/office/powerpoint/2010/main" val="2528543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854075"/>
          </a:xfrm>
        </p:spPr>
        <p:txBody>
          <a:bodyPr/>
          <a:lstStyle/>
          <a:p>
            <a:r>
              <a:rPr lang="tr-TR" b="1" dirty="0">
                <a:latin typeface="+mn-lt"/>
              </a:rPr>
              <a:t>Ödenek aktarma işlemleri</a:t>
            </a:r>
          </a:p>
        </p:txBody>
      </p:sp>
      <p:sp>
        <p:nvSpPr>
          <p:cNvPr id="3" name="İçerik Yer Tutucusu 2"/>
          <p:cNvSpPr>
            <a:spLocks noGrp="1"/>
          </p:cNvSpPr>
          <p:nvPr>
            <p:ph idx="1"/>
          </p:nvPr>
        </p:nvSpPr>
        <p:spPr>
          <a:xfrm>
            <a:off x="838200" y="1865377"/>
            <a:ext cx="10515600" cy="3108960"/>
          </a:xfrm>
        </p:spPr>
        <p:txBody>
          <a:bodyPr>
            <a:normAutofit/>
          </a:bodyPr>
          <a:lstStyle/>
          <a:p>
            <a:pPr marL="0" indent="0" algn="just">
              <a:buNone/>
            </a:pPr>
            <a:r>
              <a:rPr lang="tr-TR" sz="3400" dirty="0" smtClean="0"/>
              <a:t>Merkezi </a:t>
            </a:r>
            <a:r>
              <a:rPr lang="tr-TR" sz="3400" dirty="0"/>
              <a:t>yönetim kapsamındaki kamu idarelerinin bütçeleri içerisinde yapılması gereken ödenek aktarma işlemlerinde; aktarma yapılacak tertibin başlangıç ödeneğinin %20'sini geçmeyen ödenek aktarma işlemleri ilgili idarelerce, ihtiyaç olması halinde %20'yi aşan ödenek aktarma işlemleri ise Maliye Bakanlığınca sonuçlandırılır.</a:t>
            </a:r>
          </a:p>
        </p:txBody>
      </p:sp>
    </p:spTree>
    <p:extLst>
      <p:ext uri="{BB962C8B-B14F-4D97-AF65-F5344CB8AC3E}">
        <p14:creationId xmlns:p14="http://schemas.microsoft.com/office/powerpoint/2010/main" val="34464978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latin typeface="+mn-lt"/>
              </a:rPr>
              <a:t>Ödenek aktarma işlemleri</a:t>
            </a:r>
          </a:p>
        </p:txBody>
      </p:sp>
      <p:sp>
        <p:nvSpPr>
          <p:cNvPr id="3" name="İçerik Yer Tutucusu 2"/>
          <p:cNvSpPr>
            <a:spLocks noGrp="1"/>
          </p:cNvSpPr>
          <p:nvPr>
            <p:ph idx="1"/>
          </p:nvPr>
        </p:nvSpPr>
        <p:spPr>
          <a:xfrm>
            <a:off x="838200" y="1524000"/>
            <a:ext cx="10515600" cy="4652963"/>
          </a:xfrm>
        </p:spPr>
        <p:txBody>
          <a:bodyPr>
            <a:normAutofit lnSpcReduction="10000"/>
          </a:bodyPr>
          <a:lstStyle/>
          <a:p>
            <a:pPr marL="0" indent="0" algn="just">
              <a:buNone/>
            </a:pPr>
            <a:r>
              <a:rPr lang="tr-TR" dirty="0"/>
              <a:t>7066 sayılı 2018 yılı Merkezi Yönetim Bütçe Kanununun </a:t>
            </a:r>
            <a:r>
              <a:rPr lang="tr-TR" dirty="0" smtClean="0"/>
              <a:t>8. </a:t>
            </a:r>
            <a:r>
              <a:rPr lang="tr-TR" dirty="0"/>
              <a:t>maddesinin üçüncü fıkrasında, işçilere yapılan personel gideri mahiyetindeki ödemelerin bütçeleştirildiği (01.3) ve (02.3) ekonomik kodlu tertiplere ilişkin yapılacak ödenek </a:t>
            </a:r>
            <a:r>
              <a:rPr lang="tr-TR" dirty="0" smtClean="0"/>
              <a:t>aktarmaları; toplu </a:t>
            </a:r>
            <a:r>
              <a:rPr lang="tr-TR" dirty="0"/>
              <a:t>iş sözleşmelerinden doğacak yükümlülükler, ihbar ve kıdem tazminatı ödemeleri, asgari ücret ve sigorta prim artışı nedeniyle meydana gelecek ödenek ihtiyaçları ile söz konusu ekonomik kodlu tertiplerin kendi aralarında yapılacak bütçe işlemleriyle sınırlandırılmıştır. </a:t>
            </a:r>
            <a:r>
              <a:rPr lang="tr-TR" dirty="0" smtClean="0"/>
              <a:t>Ancak, 2018 </a:t>
            </a:r>
            <a:r>
              <a:rPr lang="tr-TR" dirty="0"/>
              <a:t>yılı merkezi yönetim bütçesinde personel çalıştırılmasına dayalı hizmet alımları kapsamında bütçelenen ödeneklerin (01.3) ve (02.3) ekonomik kodlu tertiplere aktarılmasında ve ihtiyaç olması halinde yapılacak ödenek eklemelerinde </a:t>
            </a:r>
            <a:r>
              <a:rPr lang="tr-TR" dirty="0" smtClean="0"/>
              <a:t>bu belirtilen </a:t>
            </a:r>
            <a:r>
              <a:rPr lang="tr-TR" dirty="0"/>
              <a:t>sınırlamalar uygulanmaz.</a:t>
            </a:r>
          </a:p>
        </p:txBody>
      </p:sp>
    </p:spTree>
    <p:extLst>
      <p:ext uri="{BB962C8B-B14F-4D97-AF65-F5344CB8AC3E}">
        <p14:creationId xmlns:p14="http://schemas.microsoft.com/office/powerpoint/2010/main" val="1537318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662600411"/>
              </p:ext>
            </p:extLst>
          </p:nvPr>
        </p:nvGraphicFramePr>
        <p:xfrm>
          <a:off x="585217" y="438912"/>
          <a:ext cx="11131295" cy="6696145"/>
        </p:xfrm>
        <a:graphic>
          <a:graphicData uri="http://schemas.openxmlformats.org/drawingml/2006/table">
            <a:tbl>
              <a:tblPr firstRow="1" firstCol="1" bandRow="1">
                <a:tableStyleId>{5C22544A-7EE6-4342-B048-85BDC9FD1C3A}</a:tableStyleId>
              </a:tblPr>
              <a:tblGrid>
                <a:gridCol w="4070923">
                  <a:extLst>
                    <a:ext uri="{9D8B030D-6E8A-4147-A177-3AD203B41FA5}">
                      <a16:colId xmlns:a16="http://schemas.microsoft.com/office/drawing/2014/main" val="20000"/>
                    </a:ext>
                  </a:extLst>
                </a:gridCol>
                <a:gridCol w="1540642">
                  <a:extLst>
                    <a:ext uri="{9D8B030D-6E8A-4147-A177-3AD203B41FA5}">
                      <a16:colId xmlns:a16="http://schemas.microsoft.com/office/drawing/2014/main" val="20001"/>
                    </a:ext>
                  </a:extLst>
                </a:gridCol>
                <a:gridCol w="3255288">
                  <a:extLst>
                    <a:ext uri="{9D8B030D-6E8A-4147-A177-3AD203B41FA5}">
                      <a16:colId xmlns:a16="http://schemas.microsoft.com/office/drawing/2014/main" val="20002"/>
                    </a:ext>
                  </a:extLst>
                </a:gridCol>
                <a:gridCol w="2264442">
                  <a:extLst>
                    <a:ext uri="{9D8B030D-6E8A-4147-A177-3AD203B41FA5}">
                      <a16:colId xmlns:a16="http://schemas.microsoft.com/office/drawing/2014/main" val="20003"/>
                    </a:ext>
                  </a:extLst>
                </a:gridCol>
              </a:tblGrid>
              <a:tr h="1087825">
                <a:tc gridSpan="4">
                  <a:txBody>
                    <a:bodyPr/>
                    <a:lstStyle/>
                    <a:p>
                      <a:pPr algn="ctr">
                        <a:lnSpc>
                          <a:spcPct val="115000"/>
                        </a:lnSpc>
                        <a:spcAft>
                          <a:spcPts val="0"/>
                        </a:spcAft>
                        <a:tabLst>
                          <a:tab pos="359410" algn="l"/>
                        </a:tabLst>
                      </a:pPr>
                      <a:r>
                        <a:rPr lang="tr-TR" sz="2000" dirty="0" smtClean="0">
                          <a:effectLst/>
                        </a:rPr>
                        <a:t>SÜREKLİ </a:t>
                      </a:r>
                      <a:r>
                        <a:rPr lang="tr-TR" sz="2000" dirty="0">
                          <a:effectLst/>
                        </a:rPr>
                        <a:t>İŞÇİ </a:t>
                      </a:r>
                      <a:r>
                        <a:rPr lang="tr-TR" sz="2000" dirty="0" smtClean="0">
                          <a:effectLst/>
                        </a:rPr>
                        <a:t>KADROSUNA </a:t>
                      </a:r>
                      <a:r>
                        <a:rPr lang="tr-TR" sz="2000" dirty="0">
                          <a:effectLst/>
                        </a:rPr>
                        <a:t>GEÇİRİLME SÜRECİ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19227">
                <a:tc>
                  <a:txBody>
                    <a:bodyPr/>
                    <a:lstStyle/>
                    <a:p>
                      <a:pPr algn="just">
                        <a:lnSpc>
                          <a:spcPct val="115000"/>
                        </a:lnSpc>
                        <a:spcAft>
                          <a:spcPts val="0"/>
                        </a:spcAft>
                        <a:tabLst>
                          <a:tab pos="359410" algn="l"/>
                        </a:tabLst>
                      </a:pPr>
                      <a:r>
                        <a:rPr lang="tr-TR" sz="2000">
                          <a:effectLst/>
                        </a:rPr>
                        <a:t>İŞLEM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SÜRE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TARİH ARALIĞI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AÇIKLAMA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19227">
                <a:tc>
                  <a:txBody>
                    <a:bodyPr/>
                    <a:lstStyle/>
                    <a:p>
                      <a:pPr algn="just">
                        <a:lnSpc>
                          <a:spcPct val="115000"/>
                        </a:lnSpc>
                        <a:spcAft>
                          <a:spcPts val="0"/>
                        </a:spcAft>
                        <a:tabLst>
                          <a:tab pos="359410" algn="l"/>
                        </a:tabLst>
                      </a:pPr>
                      <a:r>
                        <a:rPr lang="tr-TR" sz="2000">
                          <a:effectLst/>
                        </a:rPr>
                        <a:t>Başvuru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10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2/1/2018 – 11/1/2018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Zorunlu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38570">
                <a:tc>
                  <a:txBody>
                    <a:bodyPr/>
                    <a:lstStyle/>
                    <a:p>
                      <a:pPr algn="just">
                        <a:lnSpc>
                          <a:spcPct val="115000"/>
                        </a:lnSpc>
                        <a:spcAft>
                          <a:spcPts val="0"/>
                        </a:spcAft>
                        <a:tabLst>
                          <a:tab pos="359410" algn="l"/>
                        </a:tabLst>
                      </a:pPr>
                      <a:r>
                        <a:rPr lang="tr-TR" sz="2000">
                          <a:effectLst/>
                        </a:rPr>
                        <a:t>Tespit Komisyonu İncelemesi ve Hak Sahiplerinin İlanı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40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12/1/2018 – 20/2/2018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Tavsiye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19227">
                <a:tc>
                  <a:txBody>
                    <a:bodyPr/>
                    <a:lstStyle/>
                    <a:p>
                      <a:pPr algn="just">
                        <a:lnSpc>
                          <a:spcPct val="115000"/>
                        </a:lnSpc>
                        <a:spcAft>
                          <a:spcPts val="0"/>
                        </a:spcAft>
                        <a:tabLst>
                          <a:tab pos="359410" algn="l"/>
                        </a:tabLst>
                      </a:pPr>
                      <a:r>
                        <a:rPr lang="tr-TR" sz="2000">
                          <a:effectLst/>
                        </a:rPr>
                        <a:t>İlana İtiraz</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3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21/2/2018 – 23/2/2018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Tavsiye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638570">
                <a:tc>
                  <a:txBody>
                    <a:bodyPr/>
                    <a:lstStyle/>
                    <a:p>
                      <a:pPr algn="just">
                        <a:lnSpc>
                          <a:spcPct val="115000"/>
                        </a:lnSpc>
                        <a:spcAft>
                          <a:spcPts val="0"/>
                        </a:spcAft>
                        <a:tabLst>
                          <a:tab pos="359410" algn="l"/>
                        </a:tabLst>
                      </a:pPr>
                      <a:r>
                        <a:rPr lang="tr-TR" sz="2000">
                          <a:effectLst/>
                        </a:rPr>
                        <a:t>İtirazın İncelemesi, Kesin Listenin İlanı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7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24/2/2018 – 2/3/2018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Tavsiye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19227">
                <a:tc>
                  <a:txBody>
                    <a:bodyPr/>
                    <a:lstStyle/>
                    <a:p>
                      <a:pPr algn="just">
                        <a:lnSpc>
                          <a:spcPct val="115000"/>
                        </a:lnSpc>
                        <a:spcAft>
                          <a:spcPts val="0"/>
                        </a:spcAft>
                        <a:tabLst>
                          <a:tab pos="359410" algn="l"/>
                        </a:tabLst>
                      </a:pPr>
                      <a:r>
                        <a:rPr lang="tr-TR" sz="2000">
                          <a:effectLst/>
                        </a:rPr>
                        <a:t>Sınavın Gerçekleştirilmesi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20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b="1" dirty="0">
                          <a:effectLst/>
                        </a:rPr>
                        <a:t>3/3/2018 – 22/3/2018</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tc>
                  <a:txBody>
                    <a:bodyPr/>
                    <a:lstStyle/>
                    <a:p>
                      <a:pPr algn="just">
                        <a:lnSpc>
                          <a:spcPct val="115000"/>
                        </a:lnSpc>
                        <a:spcAft>
                          <a:spcPts val="0"/>
                        </a:spcAft>
                        <a:tabLst>
                          <a:tab pos="359410" algn="l"/>
                        </a:tabLst>
                      </a:pPr>
                      <a:r>
                        <a:rPr lang="tr-TR" sz="2000" b="1" dirty="0">
                          <a:effectLst/>
                        </a:rPr>
                        <a:t>Tavsiye</a:t>
                      </a:r>
                      <a:endParaRPr lang="tr-TR"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10006"/>
                  </a:ext>
                </a:extLst>
              </a:tr>
              <a:tr h="319227">
                <a:tc>
                  <a:txBody>
                    <a:bodyPr/>
                    <a:lstStyle/>
                    <a:p>
                      <a:pPr algn="just">
                        <a:lnSpc>
                          <a:spcPct val="115000"/>
                        </a:lnSpc>
                        <a:spcAft>
                          <a:spcPts val="0"/>
                        </a:spcAft>
                        <a:tabLst>
                          <a:tab pos="359410" algn="l"/>
                        </a:tabLst>
                      </a:pPr>
                      <a:r>
                        <a:rPr lang="tr-TR" sz="2000">
                          <a:effectLst/>
                        </a:rPr>
                        <a:t>Sınav Kuruluna İtiraz</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4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23/3/2018 – 26/3/2018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Tavsiye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638570">
                <a:tc>
                  <a:txBody>
                    <a:bodyPr/>
                    <a:lstStyle/>
                    <a:p>
                      <a:pPr algn="just">
                        <a:lnSpc>
                          <a:spcPct val="115000"/>
                        </a:lnSpc>
                        <a:spcAft>
                          <a:spcPts val="0"/>
                        </a:spcAft>
                        <a:tabLst>
                          <a:tab pos="359410" algn="l"/>
                        </a:tabLst>
                      </a:pPr>
                      <a:r>
                        <a:rPr lang="tr-TR" sz="2000">
                          <a:effectLst/>
                        </a:rPr>
                        <a:t>İtirazın İncelenmesi, Kesin Listenin İlanı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5 gün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27/3/2018 – 31/3/2018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tabLst>
                          <a:tab pos="359410" algn="l"/>
                        </a:tabLst>
                      </a:pPr>
                      <a:r>
                        <a:rPr lang="tr-TR" sz="2000">
                          <a:effectLst/>
                        </a:rPr>
                        <a:t>Tavsiye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638570">
                <a:tc gridSpan="2">
                  <a:txBody>
                    <a:bodyPr/>
                    <a:lstStyle/>
                    <a:p>
                      <a:pPr algn="just">
                        <a:lnSpc>
                          <a:spcPct val="115000"/>
                        </a:lnSpc>
                        <a:spcAft>
                          <a:spcPts val="0"/>
                        </a:spcAft>
                        <a:tabLst>
                          <a:tab pos="359410" algn="l"/>
                        </a:tabLst>
                      </a:pPr>
                      <a:r>
                        <a:rPr lang="tr-TR" sz="2000" dirty="0">
                          <a:effectLst/>
                        </a:rPr>
                        <a:t>Hak Sahiplerinin Topluca İşçi </a:t>
                      </a:r>
                      <a:r>
                        <a:rPr lang="tr-TR" sz="2000" dirty="0" smtClean="0">
                          <a:effectLst/>
                        </a:rPr>
                        <a:t>Kadrosuna </a:t>
                      </a:r>
                      <a:r>
                        <a:rPr lang="tr-TR" sz="2000" dirty="0">
                          <a:effectLst/>
                        </a:rPr>
                        <a:t>Geçirilmesi İçin Son Gün</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gridSpan="2">
                  <a:txBody>
                    <a:bodyPr/>
                    <a:lstStyle/>
                    <a:p>
                      <a:pPr algn="just">
                        <a:lnSpc>
                          <a:spcPct val="115000"/>
                        </a:lnSpc>
                        <a:spcAft>
                          <a:spcPts val="0"/>
                        </a:spcAft>
                        <a:tabLst>
                          <a:tab pos="359410" algn="l"/>
                        </a:tabLst>
                      </a:pPr>
                      <a:r>
                        <a:rPr lang="tr-TR" sz="2000">
                          <a:effectLst/>
                        </a:rPr>
                        <a:t>2/4/2018*</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0009"/>
                  </a:ext>
                </a:extLst>
              </a:tr>
              <a:tr h="967488">
                <a:tc gridSpan="4">
                  <a:txBody>
                    <a:bodyPr/>
                    <a:lstStyle/>
                    <a:p>
                      <a:pPr algn="just">
                        <a:lnSpc>
                          <a:spcPct val="115000"/>
                        </a:lnSpc>
                        <a:spcAft>
                          <a:spcPts val="0"/>
                        </a:spcAft>
                        <a:tabLst>
                          <a:tab pos="359410" algn="l"/>
                        </a:tabLst>
                      </a:pPr>
                      <a:r>
                        <a:rPr lang="tr-TR" sz="2000" dirty="0">
                          <a:effectLst/>
                        </a:rPr>
                        <a:t>*Doksanıncı günün dolduğu 1/4/2018 tarihi Pazar gününe denk geldiği için sürekli işçi </a:t>
                      </a:r>
                      <a:r>
                        <a:rPr lang="tr-TR" sz="2000" dirty="0" smtClean="0">
                          <a:effectLst/>
                        </a:rPr>
                        <a:t>kadrosuna </a:t>
                      </a:r>
                      <a:r>
                        <a:rPr lang="tr-TR" sz="2000" dirty="0">
                          <a:effectLst/>
                        </a:rPr>
                        <a:t>geçirme işlemi için son gün 2/4/2018 tarihi olarak yazılmıştır.</a:t>
                      </a:r>
                    </a:p>
                    <a:p>
                      <a:pPr algn="just">
                        <a:lnSpc>
                          <a:spcPct val="115000"/>
                        </a:lnSpc>
                        <a:spcAft>
                          <a:spcPts val="0"/>
                        </a:spcAft>
                        <a:tabLst>
                          <a:tab pos="359410" algn="l"/>
                        </a:tabLst>
                      </a:pPr>
                      <a:r>
                        <a:rPr lang="tr-TR" sz="2000" dirty="0">
                          <a:effectLst/>
                        </a:rPr>
                        <a:t>**Tarihler ve günler tavsiye niteliğindedir.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313561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671195"/>
          </a:xfrm>
        </p:spPr>
        <p:txBody>
          <a:bodyPr>
            <a:normAutofit fontScale="90000"/>
          </a:bodyPr>
          <a:lstStyle/>
          <a:p>
            <a:r>
              <a:rPr lang="tr-TR" b="1" dirty="0">
                <a:latin typeface="+mn-lt"/>
              </a:rPr>
              <a:t>Ödenek aktarma işlemleri</a:t>
            </a:r>
          </a:p>
        </p:txBody>
      </p:sp>
      <p:sp>
        <p:nvSpPr>
          <p:cNvPr id="3" name="İçerik Yer Tutucusu 2"/>
          <p:cNvSpPr>
            <a:spLocks noGrp="1"/>
          </p:cNvSpPr>
          <p:nvPr>
            <p:ph idx="1"/>
          </p:nvPr>
        </p:nvSpPr>
        <p:spPr>
          <a:xfrm>
            <a:off x="838200" y="1584961"/>
            <a:ext cx="10515600" cy="3182112"/>
          </a:xfrm>
        </p:spPr>
        <p:txBody>
          <a:bodyPr>
            <a:normAutofit/>
          </a:bodyPr>
          <a:lstStyle/>
          <a:p>
            <a:pPr marL="0" indent="0" algn="just">
              <a:buNone/>
            </a:pPr>
            <a:r>
              <a:rPr lang="tr-TR" sz="3400" dirty="0"/>
              <a:t>5018 sayılı </a:t>
            </a:r>
            <a:r>
              <a:rPr lang="tr-TR" sz="3400" dirty="0" smtClean="0"/>
              <a:t>Kanunu 21. maddesinde </a:t>
            </a:r>
            <a:r>
              <a:rPr lang="tr-TR" sz="3400" dirty="0"/>
              <a:t>Maliye Bakanlığınca yapılacak kurum içi aktarma işlemleri ilgili kurumun başlangıç ödenekleri toplamının %20’si ile sınırlandırılmıştır. </a:t>
            </a:r>
            <a:r>
              <a:rPr lang="tr-TR" sz="3400" dirty="0" smtClean="0"/>
              <a:t>Ancak, Maliye </a:t>
            </a:r>
            <a:r>
              <a:rPr lang="tr-TR" sz="3400" dirty="0"/>
              <a:t>Bakanlığınca yapılacak ödenek aktarma işlemleri anılan sınır içerisinde değerlendirilmez.</a:t>
            </a:r>
          </a:p>
          <a:p>
            <a:pPr marL="0" indent="0" algn="just">
              <a:buNone/>
            </a:pPr>
            <a:endParaRPr lang="tr-TR" sz="3400" dirty="0"/>
          </a:p>
        </p:txBody>
      </p:sp>
    </p:spTree>
    <p:extLst>
      <p:ext uri="{BB962C8B-B14F-4D97-AF65-F5344CB8AC3E}">
        <p14:creationId xmlns:p14="http://schemas.microsoft.com/office/powerpoint/2010/main" val="1329781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65048" y="2449957"/>
            <a:ext cx="10515600" cy="1325563"/>
          </a:xfrm>
        </p:spPr>
        <p:txBody>
          <a:bodyPr>
            <a:normAutofit/>
          </a:bodyPr>
          <a:lstStyle/>
          <a:p>
            <a:pPr algn="ctr"/>
            <a:r>
              <a:rPr lang="tr-TR" sz="8800" b="1" dirty="0" smtClean="0"/>
              <a:t>ÖZLÜK DOSYASI</a:t>
            </a:r>
            <a:endParaRPr lang="tr-TR" sz="8800" b="1" dirty="0"/>
          </a:p>
        </p:txBody>
      </p:sp>
    </p:spTree>
    <p:extLst>
      <p:ext uri="{BB962C8B-B14F-4D97-AF65-F5344CB8AC3E}">
        <p14:creationId xmlns:p14="http://schemas.microsoft.com/office/powerpoint/2010/main" val="3536912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97537"/>
            <a:ext cx="10308336" cy="682752"/>
          </a:xfrm>
        </p:spPr>
        <p:txBody>
          <a:bodyPr>
            <a:norm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780289"/>
            <a:ext cx="11472672" cy="5974079"/>
          </a:xfrm>
        </p:spPr>
        <p:txBody>
          <a:bodyPr>
            <a:noAutofit/>
          </a:bodyPr>
          <a:lstStyle/>
          <a:p>
            <a:pPr algn="just">
              <a:lnSpc>
                <a:spcPct val="100000"/>
              </a:lnSpc>
              <a:spcBef>
                <a:spcPts val="0"/>
              </a:spcBef>
            </a:pPr>
            <a:r>
              <a:rPr lang="tr-TR" sz="2100" dirty="0" smtClean="0"/>
              <a:t>İşçinin özlük dosyasının düzenlenmesi ve güncel olarak tutulması 4857 sayılı Kanun kapsamında yasal bir zorunluluk olup bu hususa uyulmaması halinde de idari para cezası gibi yaptırımları bulunmaktadır. Taşeron işçiler için de Kamu İhale Kanununa Göre İhale Edilen Personel Çalıştırılmasına Dayalı Hizmet Alımları Kapsamında İstihdam Edilen İşçilerin Kıdem Tazminatlarının Ödenmesi Hakkında Yönetmelik ile özlük dosyalarının düzenlenmesi öngörülmüştü. </a:t>
            </a:r>
          </a:p>
          <a:p>
            <a:pPr algn="just">
              <a:lnSpc>
                <a:spcPct val="100000"/>
              </a:lnSpc>
              <a:spcBef>
                <a:spcPts val="0"/>
              </a:spcBef>
            </a:pPr>
            <a:endParaRPr lang="tr-TR" sz="2100" dirty="0" smtClean="0"/>
          </a:p>
          <a:p>
            <a:pPr algn="just">
              <a:lnSpc>
                <a:spcPct val="100000"/>
              </a:lnSpc>
              <a:spcBef>
                <a:spcPts val="0"/>
              </a:spcBef>
            </a:pPr>
            <a:r>
              <a:rPr lang="tr-TR" sz="2100" dirty="0" smtClean="0"/>
              <a:t>Taşeron </a:t>
            </a:r>
            <a:r>
              <a:rPr lang="tr-TR" sz="2100" dirty="0"/>
              <a:t>işçilerin kamu kurum ve kuruluşlarında sürekli işçi kadrosuna geçirilmesi </a:t>
            </a:r>
            <a:r>
              <a:rPr lang="tr-TR" sz="2100" dirty="0" smtClean="0"/>
              <a:t>sonrasında </a:t>
            </a:r>
            <a:r>
              <a:rPr lang="tr-TR" sz="2100" dirty="0"/>
              <a:t>özlük işlemlerinin bu kapsamda da kıdem tazminatı, yıllık izin, emeklilik haklarının takibi gibi işlemlerinin sağlıklı yürütülebilmesi için özlük dosyalarının yeni durumlarına uygun hale getirilmesi </a:t>
            </a:r>
            <a:r>
              <a:rPr lang="tr-TR" sz="2100" dirty="0" smtClean="0"/>
              <a:t>gerekmektedir. </a:t>
            </a:r>
            <a:r>
              <a:rPr lang="tr-TR" sz="2100" b="1" dirty="0" smtClean="0">
                <a:solidFill>
                  <a:srgbClr val="FF0000"/>
                </a:solidFill>
              </a:rPr>
              <a:t>Sürekli </a:t>
            </a:r>
            <a:r>
              <a:rPr lang="tr-TR" sz="2100" b="1" dirty="0">
                <a:solidFill>
                  <a:srgbClr val="FF0000"/>
                </a:solidFill>
              </a:rPr>
              <a:t>işçi kadrosuna alınan </a:t>
            </a:r>
            <a:r>
              <a:rPr lang="tr-TR" sz="2100" b="1" dirty="0" smtClean="0">
                <a:solidFill>
                  <a:srgbClr val="FF0000"/>
                </a:solidFill>
              </a:rPr>
              <a:t>işçilerin </a:t>
            </a:r>
            <a:r>
              <a:rPr lang="tr-TR" sz="2100" b="1" dirty="0">
                <a:solidFill>
                  <a:srgbClr val="FF0000"/>
                </a:solidFill>
              </a:rPr>
              <a:t>geçmişe yönelik taşeron işçi olarak geçirdikleri sürelerinin kıdem tazminatlarının ödenmesi ile yıllık izine esas kıdemlerinin hesaplanmasında ve özellikle emeklilik haklarının tespit edilmesinde çok büyük önem arz etmektedir.</a:t>
            </a:r>
          </a:p>
          <a:p>
            <a:pPr algn="just">
              <a:lnSpc>
                <a:spcPct val="100000"/>
              </a:lnSpc>
              <a:spcBef>
                <a:spcPts val="0"/>
              </a:spcBef>
            </a:pPr>
            <a:r>
              <a:rPr lang="tr-TR" sz="2100" dirty="0"/>
              <a:t> </a:t>
            </a:r>
          </a:p>
          <a:p>
            <a:pPr algn="just">
              <a:lnSpc>
                <a:spcPct val="100000"/>
              </a:lnSpc>
              <a:spcBef>
                <a:spcPts val="0"/>
              </a:spcBef>
            </a:pPr>
            <a:r>
              <a:rPr lang="tr-TR" sz="2100" dirty="0"/>
              <a:t>Taşeron işçi iken kamu kurumlarında sürekli işçi kadrosuna </a:t>
            </a:r>
            <a:r>
              <a:rPr lang="tr-TR" sz="2100" dirty="0" smtClean="0"/>
              <a:t>alınanların istihdam </a:t>
            </a:r>
            <a:r>
              <a:rPr lang="tr-TR" sz="2100" dirty="0"/>
              <a:t>süreleri hiçbir şekilde sosyal güvenlik kurumlarından emeklilik, yaşlılık veya malullük aylığı almaya hak kazandıkları tarihi geçemeyeceğinden özlük dosyalarının düzgün tutulması </a:t>
            </a:r>
            <a:r>
              <a:rPr lang="tr-TR" sz="2100" dirty="0" smtClean="0"/>
              <a:t>ve </a:t>
            </a:r>
            <a:r>
              <a:rPr lang="tr-TR" sz="2100" dirty="0"/>
              <a:t>bilgilerin takibi çok önemlidir</a:t>
            </a:r>
            <a:r>
              <a:rPr lang="tr-TR" sz="2100" dirty="0" smtClean="0"/>
              <a:t>.</a:t>
            </a:r>
          </a:p>
          <a:p>
            <a:pPr algn="just">
              <a:lnSpc>
                <a:spcPct val="100000"/>
              </a:lnSpc>
              <a:spcBef>
                <a:spcPts val="0"/>
              </a:spcBef>
            </a:pPr>
            <a:r>
              <a:rPr lang="tr-TR" sz="2100" dirty="0" smtClean="0"/>
              <a:t>Özlük dosyalarının düzenlenmesi ve saklanması aşamalarında bilgilerin gizliliğine özen gösterilmeli ve kesinlikle kişisel bilgiler paylaşılmamalıdır.</a:t>
            </a:r>
          </a:p>
        </p:txBody>
      </p:sp>
    </p:spTree>
    <p:extLst>
      <p:ext uri="{BB962C8B-B14F-4D97-AF65-F5344CB8AC3E}">
        <p14:creationId xmlns:p14="http://schemas.microsoft.com/office/powerpoint/2010/main" val="31479049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97537"/>
            <a:ext cx="10308336" cy="682752"/>
          </a:xfrm>
        </p:spPr>
        <p:txBody>
          <a:bodyPr>
            <a:norm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780289"/>
            <a:ext cx="11472672" cy="5974079"/>
          </a:xfrm>
        </p:spPr>
        <p:txBody>
          <a:bodyPr>
            <a:noAutofit/>
          </a:bodyPr>
          <a:lstStyle/>
          <a:p>
            <a:pPr algn="just">
              <a:lnSpc>
                <a:spcPct val="100000"/>
              </a:lnSpc>
              <a:spcBef>
                <a:spcPts val="0"/>
              </a:spcBef>
            </a:pPr>
            <a:r>
              <a:rPr lang="tr-TR" sz="3000" dirty="0"/>
              <a:t>Kamu kurum ve </a:t>
            </a:r>
            <a:r>
              <a:rPr lang="tr-TR" sz="3000" dirty="0" smtClean="0"/>
              <a:t>kuruluşlarında taşeron </a:t>
            </a:r>
            <a:r>
              <a:rPr lang="tr-TR" sz="3000" dirty="0"/>
              <a:t>işçi olarak çalıştırılanların özlük dosyası için ise özel düzenleme 4734 sayılı Kamu İhale Kanununun 62 </a:t>
            </a:r>
            <a:r>
              <a:rPr lang="tr-TR" sz="3000" dirty="0" err="1"/>
              <a:t>nci</a:t>
            </a:r>
            <a:r>
              <a:rPr lang="tr-TR" sz="3000" dirty="0"/>
              <a:t>  maddesinin birinci fıkrasının (e) bendi uyarınca yapılan ihaleler kapsamında, alt işverenler tarafından çalıştırılan işçilerin kıdem tazminatlarının ödenmesinde; kamu kurum veya kuruluşlarında geçen hizmet sürelerinin hesaplanması, alt işveren ile alt işveren işçisinden istenecek belgeler, merkezi yönetim kapsamı dışındaki kamu kurum veya kuruluşları arasındaki hizmet sürelerine tekabül eden tutarların tahsil ve ödeme işlemleri ile diğer hususlara ilişkin usul ve esasları düzenlemek amacıyla çıkarılan </a:t>
            </a:r>
            <a:r>
              <a:rPr lang="tr-TR" sz="3000" b="1" dirty="0">
                <a:solidFill>
                  <a:srgbClr val="FF0000"/>
                </a:solidFill>
              </a:rPr>
              <a:t>Kamu İhale Kanununa Göre İhale Edilen Personel Çalıştırılmasına Dayalı Hizmet Alımları Kapsamında İstihdam Edilen İşçilerin Kıdem Tazminatlarının Ödenmesi Hakkında </a:t>
            </a:r>
            <a:r>
              <a:rPr lang="tr-TR" sz="3000" b="1" dirty="0" err="1">
                <a:solidFill>
                  <a:srgbClr val="FF0000"/>
                </a:solidFill>
              </a:rPr>
              <a:t>Yönetmelik</a:t>
            </a:r>
            <a:r>
              <a:rPr lang="tr-TR" sz="3000" dirty="0" err="1"/>
              <a:t>’de</a:t>
            </a:r>
            <a:r>
              <a:rPr lang="tr-TR" sz="3000" dirty="0"/>
              <a:t> yapılmıştır. </a:t>
            </a:r>
            <a:endParaRPr lang="tr-TR" sz="3000" dirty="0" smtClean="0"/>
          </a:p>
        </p:txBody>
      </p:sp>
    </p:spTree>
    <p:extLst>
      <p:ext uri="{BB962C8B-B14F-4D97-AF65-F5344CB8AC3E}">
        <p14:creationId xmlns:p14="http://schemas.microsoft.com/office/powerpoint/2010/main" val="3153166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158495"/>
            <a:ext cx="10308336" cy="536449"/>
          </a:xfrm>
        </p:spPr>
        <p:txBody>
          <a:bodyPr>
            <a:no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841248"/>
            <a:ext cx="11472672" cy="5839968"/>
          </a:xfrm>
        </p:spPr>
        <p:txBody>
          <a:bodyPr>
            <a:noAutofit/>
          </a:bodyPr>
          <a:lstStyle/>
          <a:p>
            <a:pPr algn="just"/>
            <a:r>
              <a:rPr lang="tr-TR" sz="2200" dirty="0"/>
              <a:t>Yönetmeliğin “İhale dokümanı ve özlük dosyaları” başlıklı 12 </a:t>
            </a:r>
            <a:r>
              <a:rPr lang="tr-TR" sz="2200" dirty="0" err="1"/>
              <a:t>nci</a:t>
            </a:r>
            <a:r>
              <a:rPr lang="tr-TR" sz="2200" dirty="0"/>
              <a:t> maddesinde öncelikle kamu kurum veya kuruluşlarının, 4734 sayılı Kanunun 62 </a:t>
            </a:r>
            <a:r>
              <a:rPr lang="tr-TR" sz="2200" dirty="0" err="1"/>
              <a:t>nci</a:t>
            </a:r>
            <a:r>
              <a:rPr lang="tr-TR" sz="2200" dirty="0"/>
              <a:t> maddesinin birinci fıkrasının (e) bendi uyarınca yapılan her bir ihale için, ihale dokümanı ve ihale sözleşmesi ile birlikte bu ihale kapsamında çalışan her bir işçinin;</a:t>
            </a:r>
          </a:p>
          <a:p>
            <a:pPr marL="342900" indent="-342900" algn="just">
              <a:buFont typeface="Arial" panose="020B0604020202020204" pitchFamily="34" charset="0"/>
              <a:buChar char="•"/>
            </a:pPr>
            <a:r>
              <a:rPr lang="tr-TR" sz="2200" dirty="0" smtClean="0"/>
              <a:t>Nüfus </a:t>
            </a:r>
            <a:r>
              <a:rPr lang="tr-TR" sz="2200" dirty="0"/>
              <a:t>bilgilerini,</a:t>
            </a:r>
          </a:p>
          <a:p>
            <a:pPr marL="342900" lvl="0" indent="-342900" algn="just">
              <a:buFont typeface="Arial" panose="020B0604020202020204" pitchFamily="34" charset="0"/>
              <a:buChar char="•"/>
            </a:pPr>
            <a:r>
              <a:rPr lang="tr-TR" sz="2200" dirty="0"/>
              <a:t>İşe başlama tarihlerini,</a:t>
            </a:r>
          </a:p>
          <a:p>
            <a:pPr marL="342900" lvl="0" indent="-342900" algn="just">
              <a:buFont typeface="Arial" panose="020B0604020202020204" pitchFamily="34" charset="0"/>
              <a:buChar char="•"/>
            </a:pPr>
            <a:r>
              <a:rPr lang="tr-TR" sz="2200" dirty="0"/>
              <a:t>İşten ayrılma tarihlerini,</a:t>
            </a:r>
          </a:p>
          <a:p>
            <a:pPr marL="342900" lvl="0" indent="-342900" algn="just">
              <a:buFont typeface="Arial" panose="020B0604020202020204" pitchFamily="34" charset="0"/>
              <a:buChar char="•"/>
            </a:pPr>
            <a:r>
              <a:rPr lang="tr-TR" sz="2200" dirty="0"/>
              <a:t>İşe başlama ve işten ayrılma nedenlerini,</a:t>
            </a:r>
          </a:p>
          <a:p>
            <a:pPr marL="342900" lvl="0" indent="-342900" algn="just">
              <a:buFont typeface="Arial" panose="020B0604020202020204" pitchFamily="34" charset="0"/>
              <a:buChar char="•"/>
            </a:pPr>
            <a:r>
              <a:rPr lang="tr-TR" sz="2200" dirty="0"/>
              <a:t>Çalışma sürelerini,</a:t>
            </a:r>
          </a:p>
          <a:p>
            <a:pPr marL="342900" lvl="0" indent="-342900" algn="just">
              <a:buFont typeface="Arial" panose="020B0604020202020204" pitchFamily="34" charset="0"/>
              <a:buChar char="•"/>
            </a:pPr>
            <a:r>
              <a:rPr lang="tr-TR" sz="2200" dirty="0"/>
              <a:t>Ücret ve diğer mali haklarını,</a:t>
            </a:r>
          </a:p>
          <a:p>
            <a:pPr marL="342900" lvl="0" indent="-342900" algn="just">
              <a:buFont typeface="Arial" panose="020B0604020202020204" pitchFamily="34" charset="0"/>
              <a:buChar char="•"/>
            </a:pPr>
            <a:r>
              <a:rPr lang="tr-TR" sz="2200" dirty="0"/>
              <a:t>Yıllık izin kullanımına dair bilgilerini,</a:t>
            </a:r>
          </a:p>
          <a:p>
            <a:pPr marL="342900" lvl="0" indent="-342900" algn="just">
              <a:buFont typeface="Arial" panose="020B0604020202020204" pitchFamily="34" charset="0"/>
              <a:buChar char="•"/>
            </a:pPr>
            <a:r>
              <a:rPr lang="tr-TR" sz="2200" dirty="0"/>
              <a:t>Sosyal güvenlik işlemlerine esas sigorta kayıtlarını,</a:t>
            </a:r>
          </a:p>
          <a:p>
            <a:pPr algn="just"/>
            <a:r>
              <a:rPr lang="tr-TR" sz="2200" dirty="0" smtClean="0"/>
              <a:t>içeren </a:t>
            </a:r>
            <a:r>
              <a:rPr lang="tr-TR" sz="2200" dirty="0"/>
              <a:t>bir özlük dosyası oluşturması öngörülmüştür. Kıdem tazminatı talebinde bulunan işçinin hizmet cetveli, ihale dokümanı ve ihale sözleşmesi ile özlük dosyası esas alınarak düzenlenmektedir</a:t>
            </a:r>
            <a:r>
              <a:rPr lang="tr-TR" sz="2200" dirty="0" smtClean="0"/>
              <a:t>.</a:t>
            </a:r>
            <a:endParaRPr lang="tr-TR" sz="2200" dirty="0"/>
          </a:p>
        </p:txBody>
      </p:sp>
    </p:spTree>
    <p:extLst>
      <p:ext uri="{BB962C8B-B14F-4D97-AF65-F5344CB8AC3E}">
        <p14:creationId xmlns:p14="http://schemas.microsoft.com/office/powerpoint/2010/main" val="7516028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109727"/>
            <a:ext cx="10308336" cy="536449"/>
          </a:xfrm>
        </p:spPr>
        <p:txBody>
          <a:bodyPr>
            <a:no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536448"/>
            <a:ext cx="11472672" cy="5815584"/>
          </a:xfrm>
        </p:spPr>
        <p:txBody>
          <a:bodyPr>
            <a:noAutofit/>
          </a:bodyPr>
          <a:lstStyle/>
          <a:p>
            <a:pPr algn="just">
              <a:lnSpc>
                <a:spcPct val="100000"/>
              </a:lnSpc>
              <a:spcBef>
                <a:spcPts val="0"/>
              </a:spcBef>
            </a:pPr>
            <a:r>
              <a:rPr lang="tr-TR" dirty="0"/>
              <a:t>Sürekli işçi kadrosuna </a:t>
            </a:r>
            <a:r>
              <a:rPr lang="tr-TR" dirty="0" smtClean="0"/>
              <a:t>alınanlardan </a:t>
            </a:r>
            <a:r>
              <a:rPr lang="tr-TR" dirty="0"/>
              <a:t>taşeron işçi olarak geçirdikleri sürelere ilişkin çalışmaları da dahil olmak üzere kıdem tazminatı talebinde bulunan ve iş sözleşmesi kıdem tazminatını hak edecek şekilde sona ermiş olan işçinin kıdem tazminatına esas toplam süresi, 4734 sayılı Kanunun 62 </a:t>
            </a:r>
            <a:r>
              <a:rPr lang="tr-TR" dirty="0" err="1"/>
              <a:t>nci</a:t>
            </a:r>
            <a:r>
              <a:rPr lang="tr-TR" dirty="0"/>
              <a:t> maddesinin birinci fıkrasının (e) bendi uyarınca yapılan ihaleler kapsamında çalışmasının bulunduğu kamu kurum veya kuruluşlarınca  düzenlenmiş olan hizmet cetvelleri esas alınarak tespit edilecektir. </a:t>
            </a:r>
            <a:r>
              <a:rPr lang="tr-TR" b="1" dirty="0">
                <a:solidFill>
                  <a:srgbClr val="FF0000"/>
                </a:solidFill>
              </a:rPr>
              <a:t>Bu nedenle kadroya geçen </a:t>
            </a:r>
            <a:r>
              <a:rPr lang="tr-TR" b="1" dirty="0" smtClean="0">
                <a:solidFill>
                  <a:srgbClr val="FF0000"/>
                </a:solidFill>
              </a:rPr>
              <a:t>işçilerin </a:t>
            </a:r>
            <a:r>
              <a:rPr lang="tr-TR" b="1" dirty="0">
                <a:solidFill>
                  <a:srgbClr val="FF0000"/>
                </a:solidFill>
              </a:rPr>
              <a:t>taşeron işçi olarak çalışmalarına ait hizmet cetvelleri düzenlenerek özlük dosyalarına mutlaka konulmalıdır.</a:t>
            </a:r>
          </a:p>
          <a:p>
            <a:pPr algn="just">
              <a:lnSpc>
                <a:spcPct val="100000"/>
              </a:lnSpc>
              <a:spcBef>
                <a:spcPts val="0"/>
              </a:spcBef>
            </a:pPr>
            <a:r>
              <a:rPr lang="tr-TR" dirty="0"/>
              <a:t> </a:t>
            </a:r>
          </a:p>
          <a:p>
            <a:pPr algn="just">
              <a:lnSpc>
                <a:spcPct val="100000"/>
              </a:lnSpc>
              <a:spcBef>
                <a:spcPts val="0"/>
              </a:spcBef>
            </a:pPr>
            <a:r>
              <a:rPr lang="tr-TR" dirty="0"/>
              <a:t>İşçilerden kıdem tazminatı talep edenlerin son görev yaptıkları ödemeyi yapacak olan ilgili kamu kurum veya kuruluşu, işçinin taşeron işçi çalıştığını beyan ettiği kamu kurum veya kuruluşlarından düzenlenecek hizmet cetvelinin gönderilmesini istemelidirler. Kurumların da bildirilen hizmet cetvellerini özlük dosyalarında saklamaları ve buna göre işlem yapmaları gerekmektedir. Hizmet cetvelinin kamu kurum veya kuruluşu tarafından herhangi bir nedenle düzenlenememesi halinde Sosyal Güvenlik Kurumu ile ihale bilgileri çerçevesinde yazışma ile kayıtlarındaki bilgileri talep edilmeli ve bu kayıtlara göre de işlem yapılmalıdır.</a:t>
            </a:r>
          </a:p>
          <a:p>
            <a:pPr algn="just">
              <a:lnSpc>
                <a:spcPct val="100000"/>
              </a:lnSpc>
              <a:spcBef>
                <a:spcPts val="0"/>
              </a:spcBef>
            </a:pPr>
            <a:endParaRPr lang="tr-TR" dirty="0"/>
          </a:p>
        </p:txBody>
      </p:sp>
    </p:spTree>
    <p:extLst>
      <p:ext uri="{BB962C8B-B14F-4D97-AF65-F5344CB8AC3E}">
        <p14:creationId xmlns:p14="http://schemas.microsoft.com/office/powerpoint/2010/main" val="156563791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nvPr>
        </p:nvGraphicFramePr>
        <p:xfrm>
          <a:off x="2243328" y="516646"/>
          <a:ext cx="7181088" cy="6523100"/>
        </p:xfrm>
        <a:graphic>
          <a:graphicData uri="http://schemas.openxmlformats.org/drawingml/2006/table">
            <a:tbl>
              <a:tblPr firstRow="1" firstCol="1" bandRow="1">
                <a:tableStyleId>{5C22544A-7EE6-4342-B048-85BDC9FD1C3A}</a:tableStyleId>
              </a:tblPr>
              <a:tblGrid>
                <a:gridCol w="3588500">
                  <a:extLst>
                    <a:ext uri="{9D8B030D-6E8A-4147-A177-3AD203B41FA5}">
                      <a16:colId xmlns:a16="http://schemas.microsoft.com/office/drawing/2014/main" val="20000"/>
                    </a:ext>
                  </a:extLst>
                </a:gridCol>
                <a:gridCol w="3592588">
                  <a:extLst>
                    <a:ext uri="{9D8B030D-6E8A-4147-A177-3AD203B41FA5}">
                      <a16:colId xmlns:a16="http://schemas.microsoft.com/office/drawing/2014/main" val="20001"/>
                    </a:ext>
                  </a:extLst>
                </a:gridCol>
              </a:tblGrid>
              <a:tr h="567251">
                <a:tc gridSpan="2">
                  <a:txBody>
                    <a:bodyPr/>
                    <a:lstStyle/>
                    <a:p>
                      <a:pPr algn="just">
                        <a:lnSpc>
                          <a:spcPct val="107000"/>
                        </a:lnSpc>
                        <a:spcAft>
                          <a:spcPts val="0"/>
                        </a:spcAft>
                      </a:pPr>
                      <a:r>
                        <a:rPr lang="tr-TR" sz="1400" dirty="0">
                          <a:effectLst/>
                        </a:rPr>
                        <a:t>Kamu İhale Kanununa Göre İhale Edilen Personel Çalıştırılmasına Dayalı Hizmet Alımları Kapsamında İstihdam Edilen İşçilerin Kıdem Tazminatlarının Ödenmesi Hakkında Yönetmelik</a:t>
                      </a:r>
                    </a:p>
                    <a:p>
                      <a:pPr algn="just">
                        <a:lnSpc>
                          <a:spcPct val="107000"/>
                        </a:lnSpc>
                        <a:spcAft>
                          <a:spcPts val="0"/>
                        </a:spcAft>
                      </a:pPr>
                      <a:r>
                        <a:rPr lang="tr-TR" sz="1400" dirty="0">
                          <a:effectLst/>
                        </a:rPr>
                        <a:t>EK -1-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hMerge="1">
                  <a:txBody>
                    <a:bodyPr/>
                    <a:lstStyle/>
                    <a:p>
                      <a:endParaRPr lang="tr-TR"/>
                    </a:p>
                  </a:txBody>
                  <a:tcPr/>
                </a:tc>
                <a:extLst>
                  <a:ext uri="{0D108BD9-81ED-4DB2-BD59-A6C34878D82A}">
                    <a16:rowId xmlns:a16="http://schemas.microsoft.com/office/drawing/2014/main" val="10000"/>
                  </a:ext>
                </a:extLst>
              </a:tr>
              <a:tr h="247686">
                <a:tc gridSpan="2">
                  <a:txBody>
                    <a:bodyPr/>
                    <a:lstStyle/>
                    <a:p>
                      <a:pPr algn="ctr">
                        <a:lnSpc>
                          <a:spcPct val="107000"/>
                        </a:lnSpc>
                        <a:spcAft>
                          <a:spcPts val="0"/>
                        </a:spcAft>
                      </a:pPr>
                      <a:r>
                        <a:rPr lang="tr-TR" sz="1400" dirty="0">
                          <a:effectLst/>
                        </a:rPr>
                        <a:t>HİZMET CETVELİ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hMerge="1">
                  <a:txBody>
                    <a:bodyPr/>
                    <a:lstStyle/>
                    <a:p>
                      <a:endParaRPr lang="tr-TR"/>
                    </a:p>
                  </a:txBody>
                  <a:tcPr/>
                </a:tc>
                <a:extLst>
                  <a:ext uri="{0D108BD9-81ED-4DB2-BD59-A6C34878D82A}">
                    <a16:rowId xmlns:a16="http://schemas.microsoft.com/office/drawing/2014/main" val="10001"/>
                  </a:ext>
                </a:extLst>
              </a:tr>
              <a:tr h="235673">
                <a:tc gridSpan="2">
                  <a:txBody>
                    <a:bodyPr/>
                    <a:lstStyle/>
                    <a:p>
                      <a:pPr algn="just">
                        <a:lnSpc>
                          <a:spcPct val="107000"/>
                        </a:lnSpc>
                        <a:spcAft>
                          <a:spcPts val="0"/>
                        </a:spcAft>
                      </a:pPr>
                      <a:r>
                        <a:rPr lang="tr-TR" sz="1400">
                          <a:effectLst/>
                        </a:rPr>
                        <a:t>KİŞİ BİLGİLERİ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hMerge="1">
                  <a:txBody>
                    <a:bodyPr/>
                    <a:lstStyle/>
                    <a:p>
                      <a:endParaRPr lang="tr-TR"/>
                    </a:p>
                  </a:txBody>
                  <a:tcPr/>
                </a:tc>
                <a:extLst>
                  <a:ext uri="{0D108BD9-81ED-4DB2-BD59-A6C34878D82A}">
                    <a16:rowId xmlns:a16="http://schemas.microsoft.com/office/drawing/2014/main" val="10002"/>
                  </a:ext>
                </a:extLst>
              </a:tr>
              <a:tr h="211648">
                <a:tc>
                  <a:txBody>
                    <a:bodyPr/>
                    <a:lstStyle/>
                    <a:p>
                      <a:pPr algn="just">
                        <a:lnSpc>
                          <a:spcPct val="107000"/>
                        </a:lnSpc>
                        <a:spcAft>
                          <a:spcPts val="0"/>
                        </a:spcAft>
                      </a:pPr>
                      <a:r>
                        <a:rPr lang="tr-TR" sz="1400">
                          <a:effectLst/>
                        </a:rPr>
                        <a:t>Adı Soyadı: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03"/>
                  </a:ext>
                </a:extLst>
              </a:tr>
              <a:tr h="211648">
                <a:tc>
                  <a:txBody>
                    <a:bodyPr/>
                    <a:lstStyle/>
                    <a:p>
                      <a:pPr algn="just">
                        <a:lnSpc>
                          <a:spcPct val="107000"/>
                        </a:lnSpc>
                        <a:spcAft>
                          <a:spcPts val="0"/>
                        </a:spcAft>
                      </a:pPr>
                      <a:r>
                        <a:rPr lang="tr-TR" sz="1400">
                          <a:effectLst/>
                        </a:rPr>
                        <a:t>T.C. Kimlik No: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04"/>
                  </a:ext>
                </a:extLst>
              </a:tr>
              <a:tr h="211648">
                <a:tc>
                  <a:txBody>
                    <a:bodyPr/>
                    <a:lstStyle/>
                    <a:p>
                      <a:pPr algn="just">
                        <a:lnSpc>
                          <a:spcPct val="107000"/>
                        </a:lnSpc>
                        <a:spcAft>
                          <a:spcPts val="0"/>
                        </a:spcAft>
                      </a:pPr>
                      <a:r>
                        <a:rPr lang="tr-TR" sz="1400">
                          <a:effectLst/>
                        </a:rPr>
                        <a:t>Doğum Tarihi ve Yeri: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05"/>
                  </a:ext>
                </a:extLst>
              </a:tr>
              <a:tr h="211648">
                <a:tc>
                  <a:txBody>
                    <a:bodyPr/>
                    <a:lstStyle/>
                    <a:p>
                      <a:pPr algn="just">
                        <a:lnSpc>
                          <a:spcPct val="107000"/>
                        </a:lnSpc>
                        <a:spcAft>
                          <a:spcPts val="0"/>
                        </a:spcAft>
                      </a:pPr>
                      <a:r>
                        <a:rPr lang="tr-TR" sz="1400">
                          <a:effectLst/>
                        </a:rPr>
                        <a:t>Nüfusa Kayıtlı Olduğu Yer: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06"/>
                  </a:ext>
                </a:extLst>
              </a:tr>
              <a:tr h="211648">
                <a:tc>
                  <a:txBody>
                    <a:bodyPr/>
                    <a:lstStyle/>
                    <a:p>
                      <a:pPr algn="just">
                        <a:lnSpc>
                          <a:spcPct val="107000"/>
                        </a:lnSpc>
                        <a:spcAft>
                          <a:spcPts val="0"/>
                        </a:spcAft>
                      </a:pPr>
                      <a:r>
                        <a:rPr lang="tr-TR" sz="1400">
                          <a:effectLst/>
                        </a:rPr>
                        <a:t>Baba Adı: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07"/>
                  </a:ext>
                </a:extLst>
              </a:tr>
              <a:tr h="211648">
                <a:tc>
                  <a:txBody>
                    <a:bodyPr/>
                    <a:lstStyle/>
                    <a:p>
                      <a:pPr algn="just">
                        <a:lnSpc>
                          <a:spcPct val="107000"/>
                        </a:lnSpc>
                        <a:spcAft>
                          <a:spcPts val="0"/>
                        </a:spcAft>
                      </a:pPr>
                      <a:r>
                        <a:rPr lang="tr-TR" sz="1400">
                          <a:effectLst/>
                        </a:rPr>
                        <a:t>İşçinin Sigorta Sicil No: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08"/>
                  </a:ext>
                </a:extLst>
              </a:tr>
              <a:tr h="208216">
                <a:tc gridSpan="2">
                  <a:txBody>
                    <a:bodyPr/>
                    <a:lstStyle/>
                    <a:p>
                      <a:pPr algn="just">
                        <a:lnSpc>
                          <a:spcPct val="107000"/>
                        </a:lnSpc>
                        <a:spcAft>
                          <a:spcPts val="0"/>
                        </a:spcAft>
                      </a:pPr>
                      <a:r>
                        <a:rPr lang="tr-TR" sz="1400">
                          <a:effectLst/>
                        </a:rPr>
                        <a:t>İŞYERİ BİLGİLERİ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hMerge="1">
                  <a:txBody>
                    <a:bodyPr/>
                    <a:lstStyle/>
                    <a:p>
                      <a:endParaRPr lang="tr-TR"/>
                    </a:p>
                  </a:txBody>
                  <a:tcPr/>
                </a:tc>
                <a:extLst>
                  <a:ext uri="{0D108BD9-81ED-4DB2-BD59-A6C34878D82A}">
                    <a16:rowId xmlns:a16="http://schemas.microsoft.com/office/drawing/2014/main" val="10009"/>
                  </a:ext>
                </a:extLst>
              </a:tr>
              <a:tr h="211648">
                <a:tc>
                  <a:txBody>
                    <a:bodyPr/>
                    <a:lstStyle/>
                    <a:p>
                      <a:pPr algn="just">
                        <a:lnSpc>
                          <a:spcPct val="107000"/>
                        </a:lnSpc>
                        <a:spcAft>
                          <a:spcPts val="0"/>
                        </a:spcAft>
                      </a:pPr>
                      <a:r>
                        <a:rPr lang="tr-TR" sz="1400">
                          <a:effectLst/>
                        </a:rPr>
                        <a:t>İşyeri Unvanı: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0"/>
                  </a:ext>
                </a:extLst>
              </a:tr>
              <a:tr h="211648">
                <a:tc>
                  <a:txBody>
                    <a:bodyPr/>
                    <a:lstStyle/>
                    <a:p>
                      <a:pPr algn="just">
                        <a:lnSpc>
                          <a:spcPct val="107000"/>
                        </a:lnSpc>
                        <a:spcAft>
                          <a:spcPts val="0"/>
                        </a:spcAft>
                      </a:pPr>
                      <a:r>
                        <a:rPr lang="tr-TR" sz="1400">
                          <a:effectLst/>
                        </a:rPr>
                        <a:t>İşyeri Adresi: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1"/>
                  </a:ext>
                </a:extLst>
              </a:tr>
              <a:tr h="211648">
                <a:tc>
                  <a:txBody>
                    <a:bodyPr/>
                    <a:lstStyle/>
                    <a:p>
                      <a:pPr algn="just">
                        <a:lnSpc>
                          <a:spcPct val="107000"/>
                        </a:lnSpc>
                        <a:spcAft>
                          <a:spcPts val="0"/>
                        </a:spcAft>
                      </a:pPr>
                      <a:r>
                        <a:rPr lang="tr-TR" sz="1400" dirty="0">
                          <a:effectLst/>
                        </a:rPr>
                        <a:t>İhale Konusu İş:</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2"/>
                  </a:ext>
                </a:extLst>
              </a:tr>
              <a:tr h="211648">
                <a:tc>
                  <a:txBody>
                    <a:bodyPr/>
                    <a:lstStyle/>
                    <a:p>
                      <a:pPr algn="just">
                        <a:lnSpc>
                          <a:spcPct val="107000"/>
                        </a:lnSpc>
                        <a:spcAft>
                          <a:spcPts val="0"/>
                        </a:spcAft>
                      </a:pPr>
                      <a:r>
                        <a:rPr lang="tr-TR" sz="1400">
                          <a:effectLst/>
                        </a:rPr>
                        <a:t>İhale Kayıt No: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3"/>
                  </a:ext>
                </a:extLst>
              </a:tr>
              <a:tr h="211648">
                <a:tc>
                  <a:txBody>
                    <a:bodyPr/>
                    <a:lstStyle/>
                    <a:p>
                      <a:pPr algn="just">
                        <a:lnSpc>
                          <a:spcPct val="107000"/>
                        </a:lnSpc>
                        <a:spcAft>
                          <a:spcPts val="0"/>
                        </a:spcAft>
                      </a:pPr>
                      <a:r>
                        <a:rPr lang="tr-TR" sz="1400">
                          <a:effectLst/>
                        </a:rPr>
                        <a:t>İhale Konusu İşin İşyeri Tescil No:</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4"/>
                  </a:ext>
                </a:extLst>
              </a:tr>
              <a:tr h="211648">
                <a:tc>
                  <a:txBody>
                    <a:bodyPr/>
                    <a:lstStyle/>
                    <a:p>
                      <a:pPr algn="just">
                        <a:lnSpc>
                          <a:spcPct val="107000"/>
                        </a:lnSpc>
                        <a:spcAft>
                          <a:spcPts val="0"/>
                        </a:spcAft>
                      </a:pPr>
                      <a:r>
                        <a:rPr lang="tr-TR" sz="1400">
                          <a:effectLst/>
                        </a:rPr>
                        <a:t>İşçinin İşe Başladığı Tarih:</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5"/>
                  </a:ext>
                </a:extLst>
              </a:tr>
              <a:tr h="211648">
                <a:tc>
                  <a:txBody>
                    <a:bodyPr/>
                    <a:lstStyle/>
                    <a:p>
                      <a:pPr algn="just">
                        <a:lnSpc>
                          <a:spcPct val="107000"/>
                        </a:lnSpc>
                        <a:spcAft>
                          <a:spcPts val="0"/>
                        </a:spcAft>
                      </a:pPr>
                      <a:r>
                        <a:rPr lang="tr-TR" sz="1400">
                          <a:effectLst/>
                        </a:rPr>
                        <a:t>İşçinin İşten Ayrılış Nedeni: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6"/>
                  </a:ext>
                </a:extLst>
              </a:tr>
              <a:tr h="280476">
                <a:tc>
                  <a:txBody>
                    <a:bodyPr/>
                    <a:lstStyle/>
                    <a:p>
                      <a:pPr algn="just">
                        <a:lnSpc>
                          <a:spcPct val="107000"/>
                        </a:lnSpc>
                        <a:spcAft>
                          <a:spcPts val="0"/>
                        </a:spcAft>
                      </a:pPr>
                      <a:r>
                        <a:rPr lang="tr-TR" sz="1400">
                          <a:effectLst/>
                        </a:rPr>
                        <a:t>Kıdem Tazminatının Ödenip Ödenmediği: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7"/>
                  </a:ext>
                </a:extLst>
              </a:tr>
              <a:tr h="280476">
                <a:tc>
                  <a:txBody>
                    <a:bodyPr/>
                    <a:lstStyle/>
                    <a:p>
                      <a:pPr algn="just">
                        <a:lnSpc>
                          <a:spcPct val="107000"/>
                        </a:lnSpc>
                        <a:spcAft>
                          <a:spcPts val="0"/>
                        </a:spcAft>
                      </a:pPr>
                      <a:r>
                        <a:rPr lang="tr-TR" sz="1400">
                          <a:effectLst/>
                        </a:rPr>
                        <a:t>Kıdem Tazminatı Ödenmişse Tarih Aralığı: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8"/>
                  </a:ext>
                </a:extLst>
              </a:tr>
              <a:tr h="211648">
                <a:tc>
                  <a:txBody>
                    <a:bodyPr/>
                    <a:lstStyle/>
                    <a:p>
                      <a:pPr algn="just">
                        <a:lnSpc>
                          <a:spcPct val="107000"/>
                        </a:lnSpc>
                        <a:spcAft>
                          <a:spcPts val="0"/>
                        </a:spcAft>
                      </a:pPr>
                      <a:r>
                        <a:rPr lang="tr-TR" sz="1400">
                          <a:effectLst/>
                        </a:rPr>
                        <a:t>Kıdem Tazminatı Ödenmişse Miktarı: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19"/>
                  </a:ext>
                </a:extLst>
              </a:tr>
              <a:tr h="211648">
                <a:tc>
                  <a:txBody>
                    <a:bodyPr/>
                    <a:lstStyle/>
                    <a:p>
                      <a:pPr algn="just">
                        <a:lnSpc>
                          <a:spcPct val="107000"/>
                        </a:lnSpc>
                        <a:spcAft>
                          <a:spcPts val="0"/>
                        </a:spcAft>
                      </a:pPr>
                      <a:r>
                        <a:rPr lang="tr-TR" sz="1400">
                          <a:effectLst/>
                        </a:rPr>
                        <a:t>İşçinin Son Aylık Brüt Giydirilmiş Ücreti:</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a:txBody>
                    <a:bodyPr/>
                    <a:lstStyle/>
                    <a:p>
                      <a:pPr algn="just">
                        <a:lnSpc>
                          <a:spcPct val="107000"/>
                        </a:lnSpc>
                        <a:spcAft>
                          <a:spcPts val="0"/>
                        </a:spcAft>
                      </a:pPr>
                      <a:r>
                        <a:rPr lang="tr-TR" sz="14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extLst>
                  <a:ext uri="{0D108BD9-81ED-4DB2-BD59-A6C34878D82A}">
                    <a16:rowId xmlns:a16="http://schemas.microsoft.com/office/drawing/2014/main" val="10020"/>
                  </a:ext>
                </a:extLst>
              </a:tr>
              <a:tr h="734476">
                <a:tc gridSpan="2">
                  <a:txBody>
                    <a:bodyPr/>
                    <a:lstStyle/>
                    <a:p>
                      <a:pPr algn="ctr">
                        <a:lnSpc>
                          <a:spcPct val="107000"/>
                        </a:lnSpc>
                        <a:spcAft>
                          <a:spcPts val="0"/>
                        </a:spcAft>
                      </a:pPr>
                      <a:r>
                        <a:rPr lang="tr-TR" sz="1400" dirty="0">
                          <a:effectLst/>
                        </a:rPr>
                        <a:t>…../…../201..</a:t>
                      </a:r>
                    </a:p>
                    <a:p>
                      <a:pPr algn="ctr">
                        <a:lnSpc>
                          <a:spcPct val="107000"/>
                        </a:lnSpc>
                        <a:spcAft>
                          <a:spcPts val="0"/>
                        </a:spcAft>
                      </a:pPr>
                      <a:r>
                        <a:rPr lang="tr-TR" sz="1400" dirty="0">
                          <a:effectLst/>
                        </a:rPr>
                        <a:t>Onaylayanın</a:t>
                      </a:r>
                    </a:p>
                    <a:p>
                      <a:pPr algn="ctr">
                        <a:lnSpc>
                          <a:spcPct val="107000"/>
                        </a:lnSpc>
                        <a:spcAft>
                          <a:spcPts val="0"/>
                        </a:spcAft>
                      </a:pPr>
                      <a:r>
                        <a:rPr lang="tr-TR" sz="1400" dirty="0">
                          <a:effectLst/>
                        </a:rPr>
                        <a:t>Adı Soyadı</a:t>
                      </a:r>
                    </a:p>
                    <a:p>
                      <a:pPr algn="ctr">
                        <a:lnSpc>
                          <a:spcPct val="107000"/>
                        </a:lnSpc>
                        <a:spcAft>
                          <a:spcPts val="0"/>
                        </a:spcAft>
                      </a:pPr>
                      <a:r>
                        <a:rPr lang="tr-TR" sz="1400" dirty="0">
                          <a:effectLst/>
                        </a:rPr>
                        <a:t>Unvanı</a:t>
                      </a:r>
                    </a:p>
                    <a:p>
                      <a:pPr algn="ctr">
                        <a:lnSpc>
                          <a:spcPct val="107000"/>
                        </a:lnSpc>
                        <a:spcAft>
                          <a:spcPts val="0"/>
                        </a:spcAft>
                      </a:pPr>
                      <a:r>
                        <a:rPr lang="tr-TR" sz="1400" dirty="0">
                          <a:effectLst/>
                        </a:rPr>
                        <a:t>İmza Mühür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9191" marR="49191" marT="0" marB="0" anchor="ctr"/>
                </a:tc>
                <a:tc hMerge="1">
                  <a:txBody>
                    <a:bodyPr/>
                    <a:lstStyle/>
                    <a:p>
                      <a:endParaRPr lang="tr-TR"/>
                    </a:p>
                  </a:txBody>
                  <a:tcPr/>
                </a:tc>
                <a:extLst>
                  <a:ext uri="{0D108BD9-81ED-4DB2-BD59-A6C34878D82A}">
                    <a16:rowId xmlns:a16="http://schemas.microsoft.com/office/drawing/2014/main" val="10021"/>
                  </a:ext>
                </a:extLst>
              </a:tr>
            </a:tbl>
          </a:graphicData>
        </a:graphic>
      </p:graphicFrame>
      <p:sp>
        <p:nvSpPr>
          <p:cNvPr id="5" name="Unvan 1"/>
          <p:cNvSpPr>
            <a:spLocks noGrp="1"/>
          </p:cNvSpPr>
          <p:nvPr>
            <p:ph type="ctrTitle"/>
          </p:nvPr>
        </p:nvSpPr>
        <p:spPr>
          <a:xfrm>
            <a:off x="1487424" y="0"/>
            <a:ext cx="9144000" cy="536449"/>
          </a:xfrm>
        </p:spPr>
        <p:txBody>
          <a:bodyPr>
            <a:noAutofit/>
          </a:bodyPr>
          <a:lstStyle/>
          <a:p>
            <a:r>
              <a:rPr lang="tr-TR" sz="3600" b="1" dirty="0" smtClean="0"/>
              <a:t>Özlük Dosyası</a:t>
            </a:r>
            <a:endParaRPr lang="tr-TR" sz="3600" b="1" dirty="0"/>
          </a:p>
        </p:txBody>
      </p:sp>
    </p:spTree>
    <p:extLst>
      <p:ext uri="{BB962C8B-B14F-4D97-AF65-F5344CB8AC3E}">
        <p14:creationId xmlns:p14="http://schemas.microsoft.com/office/powerpoint/2010/main" val="13218202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158495"/>
            <a:ext cx="10308336" cy="536449"/>
          </a:xfrm>
        </p:spPr>
        <p:txBody>
          <a:bodyPr>
            <a:no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609600"/>
            <a:ext cx="11472672" cy="5900928"/>
          </a:xfrm>
        </p:spPr>
        <p:txBody>
          <a:bodyPr>
            <a:noAutofit/>
          </a:bodyPr>
          <a:lstStyle/>
          <a:p>
            <a:pPr algn="just">
              <a:lnSpc>
                <a:spcPct val="100000"/>
              </a:lnSpc>
              <a:spcBef>
                <a:spcPts val="0"/>
              </a:spcBef>
            </a:pPr>
            <a:r>
              <a:rPr lang="tr-TR" sz="1800" dirty="0"/>
              <a:t>Genel olarak işçilerin özlük dosyalarına 4857 sayılı İş Kanunu’nun 75 </a:t>
            </a:r>
            <a:r>
              <a:rPr lang="tr-TR" sz="1800" dirty="0" err="1"/>
              <a:t>nci</a:t>
            </a:r>
            <a:r>
              <a:rPr lang="tr-TR" sz="1800" dirty="0"/>
              <a:t> maddesinde ve bu konudaki yaptırımlara ilişkin düzenlemelere ise 4857 sayılı İş Kanunu’nun 104 </a:t>
            </a:r>
            <a:r>
              <a:rPr lang="tr-TR" sz="1800" dirty="0" err="1"/>
              <a:t>ncü</a:t>
            </a:r>
            <a:r>
              <a:rPr lang="tr-TR" sz="1800" dirty="0"/>
              <a:t> maddesinde yer verilmiştir.</a:t>
            </a:r>
          </a:p>
          <a:p>
            <a:pPr algn="just">
              <a:lnSpc>
                <a:spcPct val="100000"/>
              </a:lnSpc>
              <a:spcBef>
                <a:spcPts val="0"/>
              </a:spcBef>
            </a:pPr>
            <a:r>
              <a:rPr lang="tr-TR" sz="1800" dirty="0"/>
              <a:t> </a:t>
            </a:r>
          </a:p>
          <a:p>
            <a:pPr algn="just">
              <a:lnSpc>
                <a:spcPct val="100000"/>
              </a:lnSpc>
              <a:spcBef>
                <a:spcPts val="0"/>
              </a:spcBef>
            </a:pPr>
            <a:r>
              <a:rPr lang="tr-TR" sz="1800" dirty="0"/>
              <a:t>Bu kapsamda 4857 sayılı İş Kanunu’nun “İşçi özlük dosyası” başlıklı 75 </a:t>
            </a:r>
            <a:r>
              <a:rPr lang="tr-TR" sz="1800" dirty="0" err="1"/>
              <a:t>nci</a:t>
            </a:r>
            <a:r>
              <a:rPr lang="tr-TR" sz="1800" dirty="0"/>
              <a:t> maddesi ise “</a:t>
            </a:r>
            <a:r>
              <a:rPr lang="tr-TR" sz="1800" b="1" dirty="0">
                <a:solidFill>
                  <a:srgbClr val="FF0000"/>
                </a:solidFill>
              </a:rPr>
              <a:t>İşveren çalıştırdığı her işçi için bir özlük dosyası düzenler. İşveren bu dosyada, işçinin kimlik bilgilerinin yanında, bu Kanun ve diğer kanunlar uyarınca düzenlemek zorunda olduğu her türlü belge ve kayıtları saklamak ve bunları istendiği zaman yetkili memur ve mercilere göstermek zorundadır.</a:t>
            </a:r>
          </a:p>
          <a:p>
            <a:pPr algn="just">
              <a:lnSpc>
                <a:spcPct val="100000"/>
              </a:lnSpc>
              <a:spcBef>
                <a:spcPts val="0"/>
              </a:spcBef>
            </a:pPr>
            <a:r>
              <a:rPr lang="tr-TR" sz="1800" dirty="0"/>
              <a:t>İşveren, işçi hakkında edindiği bilgileri dürüstlük kuralları ve hukuka uygun olarak kullanmak ve gizli kalmasında işçinin haklı çıkarı bulunan bilgileri açıklamamakla yükümlüdür.” hükmündedir. Bu düzenleme gereğince işverenler çalıştırdığı her işçi için bir özlük dosyası düzenlemek zorundadır. Özlük dosyasının düzenlenmesi ve güncelliğinin sağlanması zorunlu olup işverenin inisiyatifine bırakılmamıştır. İşveren işçinin özlük dosyasında, işçinin kimlik bilgilerinin yanında</a:t>
            </a:r>
            <a:r>
              <a:rPr lang="tr-TR" sz="1800" dirty="0" smtClean="0"/>
              <a:t>,</a:t>
            </a:r>
          </a:p>
          <a:p>
            <a:pPr algn="just">
              <a:lnSpc>
                <a:spcPct val="100000"/>
              </a:lnSpc>
              <a:spcBef>
                <a:spcPts val="0"/>
              </a:spcBef>
            </a:pPr>
            <a:r>
              <a:rPr lang="tr-TR" sz="1800" dirty="0" smtClean="0"/>
              <a:t>4857 </a:t>
            </a:r>
            <a:r>
              <a:rPr lang="tr-TR" sz="1800" dirty="0"/>
              <a:t>sayılı İş Kanunu,</a:t>
            </a:r>
          </a:p>
          <a:p>
            <a:pPr lvl="0" algn="just">
              <a:lnSpc>
                <a:spcPct val="100000"/>
              </a:lnSpc>
              <a:spcBef>
                <a:spcPts val="0"/>
              </a:spcBef>
            </a:pPr>
            <a:r>
              <a:rPr lang="tr-TR" sz="1800" dirty="0"/>
              <a:t>5510 sayılı Sosyal Sigortalar ve Genel sağlık Sigortası Kanunu,</a:t>
            </a:r>
          </a:p>
          <a:p>
            <a:pPr lvl="0" algn="just">
              <a:lnSpc>
                <a:spcPct val="100000"/>
              </a:lnSpc>
              <a:spcBef>
                <a:spcPts val="0"/>
              </a:spcBef>
            </a:pPr>
            <a:r>
              <a:rPr lang="tr-TR" sz="1800" dirty="0"/>
              <a:t>6331 sayılı İş Sağlığı ve Güvenliği Kanunu,</a:t>
            </a:r>
          </a:p>
          <a:p>
            <a:pPr lvl="0" algn="just">
              <a:lnSpc>
                <a:spcPct val="100000"/>
              </a:lnSpc>
              <a:spcBef>
                <a:spcPts val="0"/>
              </a:spcBef>
            </a:pPr>
            <a:r>
              <a:rPr lang="tr-TR" sz="1800" dirty="0"/>
              <a:t>4447 sayılı İşsizlik Sigortası Kanunu,</a:t>
            </a:r>
          </a:p>
          <a:p>
            <a:pPr algn="just">
              <a:lnSpc>
                <a:spcPct val="100000"/>
              </a:lnSpc>
              <a:spcBef>
                <a:spcPts val="0"/>
              </a:spcBef>
            </a:pPr>
            <a:r>
              <a:rPr lang="tr-TR" sz="1800" dirty="0" smtClean="0"/>
              <a:t>gibi </a:t>
            </a:r>
            <a:r>
              <a:rPr lang="tr-TR" sz="1800" dirty="0"/>
              <a:t>ilgili diğer kanunlar uyarınca düzenlemek zorunda olduğu her türlü bilgiyi içeren belge ve kayıtları saklamak ve bunları istendiği zaman başta Çalışma ve Sosyal Güvenlik Bakanlığı denetim elemanları ile Sosyal Güvenlik Kurumu denetim elemanları ile diğer kurum ve kuruluşların yetkili memur ve mercilere ibraz etmek zorundadır. İşverenin işçinin özlük dosyasının düzenlenmesi ve güncel bir şekilde tutulması sorumluluğu yanında ayrıca işçi hakkında edindiği bilgileri dürüstlük kuralları ve hukuka uygun olarak kullanmak ve gizli kalmasında işçinin haklı çıkarı bulunan bilgileri kesinlikle açıklamamakla yükümlüdür.</a:t>
            </a:r>
          </a:p>
          <a:p>
            <a:pPr algn="just">
              <a:lnSpc>
                <a:spcPct val="100000"/>
              </a:lnSpc>
              <a:spcBef>
                <a:spcPts val="0"/>
              </a:spcBef>
            </a:pPr>
            <a:r>
              <a:rPr lang="tr-TR" sz="1800" dirty="0"/>
              <a:t> </a:t>
            </a:r>
          </a:p>
          <a:p>
            <a:pPr algn="just">
              <a:lnSpc>
                <a:spcPct val="100000"/>
              </a:lnSpc>
              <a:spcBef>
                <a:spcPts val="0"/>
              </a:spcBef>
            </a:pPr>
            <a:endParaRPr lang="tr-TR" sz="1800" dirty="0"/>
          </a:p>
        </p:txBody>
      </p:sp>
    </p:spTree>
    <p:extLst>
      <p:ext uri="{BB962C8B-B14F-4D97-AF65-F5344CB8AC3E}">
        <p14:creationId xmlns:p14="http://schemas.microsoft.com/office/powerpoint/2010/main" val="18661354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158495"/>
            <a:ext cx="10308336" cy="536449"/>
          </a:xfrm>
        </p:spPr>
        <p:txBody>
          <a:bodyPr>
            <a:no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694944"/>
            <a:ext cx="11472672" cy="5986272"/>
          </a:xfrm>
        </p:spPr>
        <p:txBody>
          <a:bodyPr>
            <a:noAutofit/>
          </a:bodyPr>
          <a:lstStyle/>
          <a:p>
            <a:pPr algn="just"/>
            <a:r>
              <a:rPr lang="tr-TR" sz="2600" b="1" dirty="0">
                <a:solidFill>
                  <a:srgbClr val="FF0000"/>
                </a:solidFill>
              </a:rPr>
              <a:t>İşçinin özlük dosyasının düzenlenmemesine ilişkin yaptırma 4857 sayılı İş Kanunu’nun 104 </a:t>
            </a:r>
            <a:r>
              <a:rPr lang="tr-TR" sz="2600" b="1" dirty="0" err="1">
                <a:solidFill>
                  <a:srgbClr val="FF0000"/>
                </a:solidFill>
              </a:rPr>
              <a:t>ncü</a:t>
            </a:r>
            <a:r>
              <a:rPr lang="tr-TR" sz="2600" b="1" dirty="0">
                <a:solidFill>
                  <a:srgbClr val="FF0000"/>
                </a:solidFill>
              </a:rPr>
              <a:t> maddesinde yer verilmiştir. Bu düzenleme gereğince de işçi özlük dosyalarını düzenlemeyen işveren veya işveren vekiline 2018 yılı için 1.853,00 TL idari para cezası uygulanmaktadır.</a:t>
            </a:r>
          </a:p>
          <a:p>
            <a:pPr algn="just"/>
            <a:r>
              <a:rPr lang="tr-TR" sz="2600" dirty="0"/>
              <a:t> </a:t>
            </a:r>
            <a:r>
              <a:rPr lang="tr-TR" sz="2600" dirty="0" smtClean="0"/>
              <a:t>Özlük </a:t>
            </a:r>
            <a:r>
              <a:rPr lang="tr-TR" sz="2600" dirty="0"/>
              <a:t>dosyası başta Çalışma ve Sosyal Güvenlik Bakanlığı denetim elemanları ile Sosyal Güvenlik Kurumu denetim elemanları ile diğer kurum ve kuruluşların yetkili memur ve mercilere ibraz edilmek zorundadır. Özlük dosyasındaki bilgilere yasal olarak sahip olanlar da gizlilik kurallarına uymalıdır. Mahkemelerce karar verilmesi halinde hakim kararı ile özlük dosyaları mahkemelere de gönderilebilir. Bu şekilde özlük dosyasının kurum dışına gönderilmesi gerekirse titizlikle hazırlanmış bir dizi pusulası ile gönderilmesi ve iade edildiği zaman da dizi pusulasına göre titizlikle incelenerek kurumlardaki arşivlere kaldırılması gerekmektedir. İşveren, özlük dosyasında bulunan işçinin özel hayatına dair bilgilerini işçinin imzalı izni olmaksızın dosyasına koyamaz ve gizli tutmak zorundadır. </a:t>
            </a:r>
            <a:r>
              <a:rPr lang="tr-TR" sz="2600" b="1" dirty="0">
                <a:solidFill>
                  <a:srgbClr val="FF0000"/>
                </a:solidFill>
              </a:rPr>
              <a:t>Aksi halinde TCK 134/2. maddesinde belirtildiği gibi 1 yıldan 3 yıla kadar hapis cezası uygulanabilir</a:t>
            </a:r>
          </a:p>
        </p:txBody>
      </p:sp>
    </p:spTree>
    <p:extLst>
      <p:ext uri="{BB962C8B-B14F-4D97-AF65-F5344CB8AC3E}">
        <p14:creationId xmlns:p14="http://schemas.microsoft.com/office/powerpoint/2010/main" val="33972323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3088" y="158495"/>
            <a:ext cx="10308336" cy="536449"/>
          </a:xfrm>
        </p:spPr>
        <p:txBody>
          <a:bodyPr>
            <a:noAutofit/>
          </a:bodyPr>
          <a:lstStyle/>
          <a:p>
            <a:pPr algn="l"/>
            <a:r>
              <a:rPr lang="tr-TR" sz="3600" b="1" dirty="0" smtClean="0">
                <a:latin typeface="+mn-lt"/>
              </a:rPr>
              <a:t>Özlük Dosyası</a:t>
            </a:r>
            <a:endParaRPr lang="tr-TR" sz="3600" b="1" dirty="0">
              <a:latin typeface="+mn-lt"/>
            </a:endParaRPr>
          </a:p>
        </p:txBody>
      </p:sp>
      <p:sp>
        <p:nvSpPr>
          <p:cNvPr id="3" name="Alt Başlık 2"/>
          <p:cNvSpPr>
            <a:spLocks noGrp="1"/>
          </p:cNvSpPr>
          <p:nvPr>
            <p:ph type="subTitle" idx="1"/>
          </p:nvPr>
        </p:nvSpPr>
        <p:spPr>
          <a:xfrm>
            <a:off x="323088" y="694944"/>
            <a:ext cx="11472672" cy="5974080"/>
          </a:xfrm>
        </p:spPr>
        <p:txBody>
          <a:bodyPr>
            <a:noAutofit/>
          </a:bodyPr>
          <a:lstStyle/>
          <a:p>
            <a:pPr algn="just">
              <a:lnSpc>
                <a:spcPct val="100000"/>
              </a:lnSpc>
              <a:spcBef>
                <a:spcPts val="0"/>
              </a:spcBef>
            </a:pPr>
            <a:r>
              <a:rPr lang="tr-TR" sz="2600" dirty="0"/>
              <a:t>İş mevzuatında özlük dosyalarının kaç yıl saklanması gerektiği yönünde bir hüküm bulunmamaktadır. SGK mevzuatına göre; işveren, işyeri sahipleri; işyeri defter, kayıt ve belgelerini ilgili olduğu yılı takip eden yılbaşından başlamak üzere on yıl süreyle, kamu idareleri otuz yıl süreyle, tasfiye ve iflâs idaresi memurları ise görevleri süresince saklamak zorundadır. Bununla birlikte, İş Sağlığı ve Güvenliği mevzuatına göre kişisel sağlık dosyalarının 15 yıl saklanması gerekmektedir.</a:t>
            </a:r>
          </a:p>
          <a:p>
            <a:pPr algn="just">
              <a:lnSpc>
                <a:spcPct val="100000"/>
              </a:lnSpc>
              <a:spcBef>
                <a:spcPts val="0"/>
              </a:spcBef>
            </a:pPr>
            <a:r>
              <a:rPr lang="tr-TR" sz="2600" dirty="0"/>
              <a:t> </a:t>
            </a:r>
          </a:p>
          <a:p>
            <a:pPr algn="just">
              <a:lnSpc>
                <a:spcPct val="100000"/>
              </a:lnSpc>
              <a:spcBef>
                <a:spcPts val="0"/>
              </a:spcBef>
            </a:pPr>
            <a:r>
              <a:rPr lang="tr-TR" sz="2600" dirty="0"/>
              <a:t>Ancak özellikle kamu kurum ve kuruluşlarında emeklilik süresi işçiler açısından 30 yıldan daha uzun sürelerde olmaktadır. Bu kapsamda özlük dosyasının 30 yıl geçmiş olsa dahi kişilerin emekliliklerine kadar tutulması ve işe başlama hatta daha önceki çalışma bilgilerini içeren belgeler ile birlikte saklanması gerekmektedir. Emeklilikleri sonrasında da ortaya çıkabilecek muhalefetler açısından özellikle kıdem tazminatına esas belgeler ve işlemler açısından en az 5 yıl süreyle daha saklanması yerinde olacaktır</a:t>
            </a:r>
            <a:r>
              <a:rPr lang="tr-TR" sz="2600" dirty="0" smtClean="0"/>
              <a:t>.</a:t>
            </a:r>
            <a:r>
              <a:rPr lang="tr-TR" sz="2600" dirty="0"/>
              <a:t> </a:t>
            </a:r>
          </a:p>
        </p:txBody>
      </p:sp>
    </p:spTree>
    <p:extLst>
      <p:ext uri="{BB962C8B-B14F-4D97-AF65-F5344CB8AC3E}">
        <p14:creationId xmlns:p14="http://schemas.microsoft.com/office/powerpoint/2010/main" val="2595449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52933"/>
            <a:ext cx="10515600" cy="975995"/>
          </a:xfrm>
        </p:spPr>
        <p:txBody>
          <a:bodyPr/>
          <a:lstStyle/>
          <a:p>
            <a:r>
              <a:rPr lang="tr-TR" b="1" dirty="0" smtClean="0">
                <a:latin typeface="+mn-lt"/>
              </a:rPr>
              <a:t>Kadroya Geçişte Yasal Dayanak</a:t>
            </a:r>
            <a:endParaRPr lang="tr-TR" b="1" dirty="0">
              <a:latin typeface="+mn-lt"/>
            </a:endParaRPr>
          </a:p>
        </p:txBody>
      </p:sp>
      <p:sp>
        <p:nvSpPr>
          <p:cNvPr id="3" name="İçerik Yer Tutucusu 2"/>
          <p:cNvSpPr>
            <a:spLocks noGrp="1"/>
          </p:cNvSpPr>
          <p:nvPr>
            <p:ph idx="1"/>
          </p:nvPr>
        </p:nvSpPr>
        <p:spPr>
          <a:xfrm>
            <a:off x="838200" y="1328928"/>
            <a:ext cx="10515600" cy="5096256"/>
          </a:xfrm>
        </p:spPr>
        <p:txBody>
          <a:bodyPr>
            <a:normAutofit/>
          </a:bodyPr>
          <a:lstStyle/>
          <a:p>
            <a:pPr marL="0" indent="0" algn="just">
              <a:buNone/>
            </a:pPr>
            <a:r>
              <a:rPr lang="tr-TR" sz="3200" dirty="0" smtClean="0"/>
              <a:t>696 sayılı Olağanüstü Hal Kapsamında Bazı Düzenlemeler Yapılması Hakkında KHK 127’nci Maddesiyle 375 sayılı KHK’ ye eklenen Geçici Madde </a:t>
            </a:r>
            <a:r>
              <a:rPr lang="tr-TR" sz="3200" dirty="0"/>
              <a:t>23 </a:t>
            </a:r>
            <a:r>
              <a:rPr lang="tr-TR" sz="3200" dirty="0" smtClean="0"/>
              <a:t>(24 </a:t>
            </a:r>
            <a:r>
              <a:rPr lang="tr-TR" sz="3200" dirty="0"/>
              <a:t>Aralık 2017 </a:t>
            </a:r>
            <a:r>
              <a:rPr lang="tr-TR" sz="3200" dirty="0" smtClean="0"/>
              <a:t>Resmi Gazete)</a:t>
            </a:r>
          </a:p>
          <a:p>
            <a:pPr marL="0" indent="0" algn="just">
              <a:buNone/>
            </a:pPr>
            <a:r>
              <a:rPr lang="tr-TR" sz="3200" dirty="0" smtClean="0"/>
              <a:t>Kamu </a:t>
            </a:r>
            <a:r>
              <a:rPr lang="tr-TR" sz="3200" dirty="0"/>
              <a:t>Kurum ve Kuruluşlarında Personel Çalıştırılmasına Dayalı Hizmet Alımı Sözleşmeleri Kapsamında Çalıştırılmakta Olan İşçilerin Sürekli İşçi Kadrolarına veya Mahalli İdare Şirketlerinde İşçi Statüsüne Geçirilmesine İlişkin 375 sayılı Kanun Hükmünde Kararnamenin Geçici 23 ve Geçici 24 üncü Maddelerinin Uygulanmasına Dair Usul ve Esaslar (01.01.2018-30288 RG</a:t>
            </a:r>
            <a:r>
              <a:rPr lang="tr-TR" sz="3200" dirty="0" smtClean="0"/>
              <a:t>)</a:t>
            </a:r>
            <a:endParaRPr lang="tr-TR" sz="3200" dirty="0"/>
          </a:p>
        </p:txBody>
      </p:sp>
    </p:spTree>
    <p:extLst>
      <p:ext uri="{BB962C8B-B14F-4D97-AF65-F5344CB8AC3E}">
        <p14:creationId xmlns:p14="http://schemas.microsoft.com/office/powerpoint/2010/main" val="13697489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4632" y="279781"/>
            <a:ext cx="10515600" cy="1683131"/>
          </a:xfrm>
        </p:spPr>
        <p:txBody>
          <a:bodyPr>
            <a:normAutofit/>
          </a:bodyPr>
          <a:lstStyle/>
          <a:p>
            <a:pPr algn="ctr"/>
            <a:r>
              <a:rPr lang="tr-TR" sz="6600" b="1" dirty="0" smtClean="0">
                <a:latin typeface="+mn-lt"/>
              </a:rPr>
              <a:t>ÜCRETLİ YILLIK İZİN HAKLARI</a:t>
            </a:r>
            <a:endParaRPr lang="tr-TR" sz="6600" b="1" dirty="0">
              <a:latin typeface="+mn-lt"/>
            </a:endParaRPr>
          </a:p>
        </p:txBody>
      </p:sp>
      <p:sp>
        <p:nvSpPr>
          <p:cNvPr id="3" name="İçerik Yer Tutucusu 2"/>
          <p:cNvSpPr>
            <a:spLocks noGrp="1"/>
          </p:cNvSpPr>
          <p:nvPr>
            <p:ph idx="1"/>
          </p:nvPr>
        </p:nvSpPr>
        <p:spPr>
          <a:xfrm>
            <a:off x="484632" y="2487168"/>
            <a:ext cx="10515600" cy="4148455"/>
          </a:xfrm>
        </p:spPr>
        <p:txBody>
          <a:bodyPr/>
          <a:lstStyle/>
          <a:p>
            <a:pPr marL="0" indent="0">
              <a:buNone/>
            </a:pPr>
            <a:r>
              <a:rPr lang="tr-TR" dirty="0" smtClean="0"/>
              <a:t>SÜREKLİ İŞÇİ KADROSUNA GEÇEN TAŞERON İŞÇİLERİN ÜCRETLİ YILLIK İZNE ESAS KIDEMLERİ DEVAM EDECEK Mİ?</a:t>
            </a:r>
          </a:p>
          <a:p>
            <a:pPr marL="0" indent="0">
              <a:buNone/>
            </a:pPr>
            <a:endParaRPr lang="tr-TR" dirty="0"/>
          </a:p>
          <a:p>
            <a:pPr marL="0" indent="0">
              <a:buNone/>
            </a:pPr>
            <a:r>
              <a:rPr lang="tr-TR" dirty="0" smtClean="0"/>
              <a:t>YILLIK İZİN HAKLARI NASIL UYGULANACAK?</a:t>
            </a:r>
          </a:p>
          <a:p>
            <a:pPr marL="0" indent="0">
              <a:buNone/>
            </a:pPr>
            <a:endParaRPr lang="tr-TR" dirty="0"/>
          </a:p>
          <a:p>
            <a:pPr marL="0" indent="0">
              <a:buNone/>
            </a:pPr>
            <a:r>
              <a:rPr lang="tr-TR" dirty="0" smtClean="0"/>
              <a:t>6552 SAYILI KANUN İLE UYGULAMA DEĞİŞİKLİĞİ</a:t>
            </a:r>
          </a:p>
          <a:p>
            <a:pPr marL="0" indent="0">
              <a:buNone/>
            </a:pPr>
            <a:endParaRPr lang="tr-TR" dirty="0" smtClean="0"/>
          </a:p>
          <a:p>
            <a:pPr marL="0" indent="0">
              <a:buNone/>
            </a:pPr>
            <a:r>
              <a:rPr lang="tr-TR" dirty="0" smtClean="0"/>
              <a:t>4857 SAYILI İŞ KANUNU UYGULAMASI</a:t>
            </a:r>
            <a:endParaRPr lang="tr-TR" dirty="0"/>
          </a:p>
        </p:txBody>
      </p:sp>
    </p:spTree>
    <p:extLst>
      <p:ext uri="{BB962C8B-B14F-4D97-AF65-F5344CB8AC3E}">
        <p14:creationId xmlns:p14="http://schemas.microsoft.com/office/powerpoint/2010/main" val="721118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79549" y="221557"/>
            <a:ext cx="11037194" cy="638176"/>
          </a:xfrm>
        </p:spPr>
        <p:txBody>
          <a:bodyPr>
            <a:noAutofit/>
          </a:bodyPr>
          <a:lstStyle/>
          <a:p>
            <a:pPr algn="l">
              <a:defRPr/>
            </a:pPr>
            <a:r>
              <a:rPr lang="tr-TR" sz="4400" b="1" dirty="0" smtClean="0">
                <a:latin typeface="+mn-lt"/>
              </a:rPr>
              <a:t>6552 SAYILI TORBA YASA (ÜCRETLİ YILLIK İZİN)</a:t>
            </a:r>
            <a:endParaRPr lang="tr-TR" sz="4400" b="1" dirty="0">
              <a:latin typeface="+mn-lt"/>
            </a:endParaRPr>
          </a:p>
        </p:txBody>
      </p:sp>
      <p:sp>
        <p:nvSpPr>
          <p:cNvPr id="4" name="Alt Başlık 2"/>
          <p:cNvSpPr txBox="1">
            <a:spLocks/>
          </p:cNvSpPr>
          <p:nvPr/>
        </p:nvSpPr>
        <p:spPr>
          <a:xfrm>
            <a:off x="579549" y="1078675"/>
            <a:ext cx="10972800" cy="5579703"/>
          </a:xfrm>
          <a:prstGeom prst="rect">
            <a:avLst/>
          </a:prstGeom>
          <a:noFill/>
        </p:spPr>
        <p:txBody>
          <a:bodyPr lIns="68580" tIns="34290" rIns="68580" bIns="34290"/>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altLang="tr-TR" sz="2800" b="1" dirty="0"/>
              <a:t>Madde 6- </a:t>
            </a:r>
            <a:r>
              <a:rPr lang="tr-TR" altLang="tr-TR" sz="2800" dirty="0"/>
              <a:t>4857 sayılı Kanunun 56 </a:t>
            </a:r>
            <a:r>
              <a:rPr lang="tr-TR" altLang="tr-TR" sz="2800" dirty="0" err="1"/>
              <a:t>ncı</a:t>
            </a:r>
            <a:r>
              <a:rPr lang="tr-TR" altLang="tr-TR" sz="2800" dirty="0"/>
              <a:t> maddesine aşağıdaki fıkra eklenmiştir.</a:t>
            </a:r>
          </a:p>
          <a:p>
            <a:pPr algn="just"/>
            <a:r>
              <a:rPr lang="tr-TR" altLang="tr-TR" sz="2800" dirty="0"/>
              <a:t>"Alt işveren işçilerinden, alt işvereni değiştiği hâlde aynı işyerinde çalışmaya devam edenlerin </a:t>
            </a:r>
            <a:r>
              <a:rPr lang="tr-TR" altLang="tr-TR" sz="2800" b="1" dirty="0">
                <a:solidFill>
                  <a:srgbClr val="FF0000"/>
                </a:solidFill>
              </a:rPr>
              <a:t>yıllık ücretli izin süresi, aynı işyerinde çalıştıkları süreler dikkate alınarak hesaplanır. </a:t>
            </a:r>
            <a:r>
              <a:rPr lang="tr-TR" altLang="tr-TR" sz="2800" dirty="0"/>
              <a:t>Asıl işveren, alt işveren tarafından çalıştırılan işçilerin hak kazandıkları </a:t>
            </a:r>
            <a:r>
              <a:rPr lang="tr-TR" altLang="tr-TR" sz="2800" b="1" dirty="0">
                <a:solidFill>
                  <a:srgbClr val="FF0000"/>
                </a:solidFill>
              </a:rPr>
              <a:t>yıllık ücretli izin sürelerinin kullanılıp kullanılmadığını kontrol etmek ve ilgili yıl içinde kullanılmasını sağlamakla</a:t>
            </a:r>
            <a:r>
              <a:rPr lang="tr-TR" altLang="tr-TR" sz="2800" dirty="0"/>
              <a:t>, alt işveren ise altıncı fıkraya göre tutmak zorunda olduğu izin kayıt belgesinin bir örneğini asıl işverene vermekle yükümlüdür."</a:t>
            </a:r>
          </a:p>
          <a:p>
            <a:pPr algn="just">
              <a:defRPr/>
            </a:pPr>
            <a:r>
              <a:rPr lang="tr-TR" sz="2700" b="1" dirty="0" smtClean="0"/>
              <a:t>AÇIKLAMA</a:t>
            </a:r>
            <a:r>
              <a:rPr lang="tr-TR" sz="2700" b="1" dirty="0"/>
              <a:t>: </a:t>
            </a:r>
            <a:r>
              <a:rPr lang="tr-TR" sz="2700" dirty="0"/>
              <a:t>Taşeron </a:t>
            </a:r>
            <a:r>
              <a:rPr lang="tr-TR" sz="2700" b="1" dirty="0"/>
              <a:t>firma değişse bile işçi aynı işyerinde çalışmaya devam ediyorsa, izin süreleri, işçilerin daha önceki çalışmaları dikkate alınarak </a:t>
            </a:r>
            <a:r>
              <a:rPr lang="tr-TR" sz="2700" dirty="0"/>
              <a:t>hesaplanacaktır. Asıl işveren izinlerin kullanılıp kullanılmadığını kontrol etmekle yükümlü kılınmıştır. </a:t>
            </a:r>
          </a:p>
        </p:txBody>
      </p:sp>
    </p:spTree>
    <p:extLst>
      <p:ext uri="{BB962C8B-B14F-4D97-AF65-F5344CB8AC3E}">
        <p14:creationId xmlns:p14="http://schemas.microsoft.com/office/powerpoint/2010/main" val="10790165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Unvan 1"/>
          <p:cNvSpPr>
            <a:spLocks noGrp="1"/>
          </p:cNvSpPr>
          <p:nvPr>
            <p:ph type="title"/>
          </p:nvPr>
        </p:nvSpPr>
        <p:spPr>
          <a:xfrm>
            <a:off x="270457" y="270456"/>
            <a:ext cx="10921284" cy="948745"/>
          </a:xfrm>
        </p:spPr>
        <p:txBody>
          <a:bodyPr>
            <a:noAutofit/>
          </a:bodyPr>
          <a:lstStyle/>
          <a:p>
            <a:r>
              <a:rPr lang="tr-TR" sz="3200" b="1" dirty="0" smtClean="0">
                <a:latin typeface="+mn-lt"/>
              </a:rPr>
              <a:t>TAŞERON İŞÇİNİN ÜCRETLİ YILLIK İZİN KULLANIMI</a:t>
            </a:r>
            <a:br>
              <a:rPr lang="tr-TR" sz="3200" b="1" dirty="0" smtClean="0">
                <a:latin typeface="+mn-lt"/>
              </a:rPr>
            </a:br>
            <a:r>
              <a:rPr lang="tr-TR" sz="3200" b="1" dirty="0" smtClean="0">
                <a:latin typeface="+mn-lt"/>
              </a:rPr>
              <a:t>(KONTROL TEŞKİLATI)</a:t>
            </a:r>
            <a:endParaRPr lang="tr-TR" altLang="tr-TR" sz="3200" b="1" dirty="0" smtClean="0">
              <a:latin typeface="+mn-lt"/>
            </a:endParaRPr>
          </a:p>
        </p:txBody>
      </p:sp>
      <p:sp>
        <p:nvSpPr>
          <p:cNvPr id="119811" name="İçerik Yer Tutucusu 2"/>
          <p:cNvSpPr>
            <a:spLocks noGrp="1"/>
          </p:cNvSpPr>
          <p:nvPr>
            <p:ph idx="1"/>
          </p:nvPr>
        </p:nvSpPr>
        <p:spPr>
          <a:xfrm>
            <a:off x="270456" y="1383323"/>
            <a:ext cx="11394005" cy="5378085"/>
          </a:xfrm>
          <a:noFill/>
        </p:spPr>
        <p:txBody>
          <a:bodyPr>
            <a:normAutofit/>
          </a:bodyPr>
          <a:lstStyle/>
          <a:p>
            <a:pPr marL="0" indent="0">
              <a:buNone/>
              <a:defRPr/>
            </a:pPr>
            <a:r>
              <a:rPr lang="tr-TR" altLang="tr-TR" sz="3000" b="1" dirty="0"/>
              <a:t>HİZMET İŞLERİ GENEL ŞARTNAMESİ (HAİUY EK-8)</a:t>
            </a:r>
          </a:p>
          <a:p>
            <a:pPr marL="0" indent="0">
              <a:buNone/>
              <a:defRPr/>
            </a:pPr>
            <a:r>
              <a:rPr lang="tr-TR" altLang="tr-TR" sz="3000" b="1" dirty="0"/>
              <a:t>HİZMET ALIMI İŞLERİ KONTROL TEŞKİLATI</a:t>
            </a:r>
          </a:p>
          <a:p>
            <a:pPr marL="0" indent="0" algn="just">
              <a:buNone/>
            </a:pPr>
            <a:r>
              <a:rPr lang="tr-TR" altLang="tr-TR" sz="3000" dirty="0" smtClean="0"/>
              <a:t>“</a:t>
            </a:r>
            <a:r>
              <a:rPr lang="tr-TR" altLang="tr-TR" sz="3000" dirty="0"/>
              <a:t>Kontrol teşkilatı, ihale konusu iş kapsamında istihdam edilen işçilerin hak ettikleri yıllık ücretli izinlerini 4857 sayılı İş Kanununa uygun bir şekilde kullanıp kullanmadıklarını kontrol etmekle yükümlüdür. Bunun için </a:t>
            </a:r>
            <a:r>
              <a:rPr lang="tr-TR" altLang="tr-TR" sz="3000" b="1" dirty="0">
                <a:solidFill>
                  <a:srgbClr val="FF0000"/>
                </a:solidFill>
              </a:rPr>
              <a:t>yüklenici tarafından en fazla üç ayda bir izin kayıt belgesinin bir örneğinin kontrol teşkilatına verilmesi gerekmektedir. </a:t>
            </a:r>
            <a:r>
              <a:rPr lang="tr-TR" altLang="tr-TR" sz="3000" dirty="0"/>
              <a:t>Kontrol teşkilatınca yapılan inceleme neticesinde, yıllık ücretli izni kullandırılmayan veya eksik kullandırılan bir işçinin tespiti halinde, bu iznin 4857 sayılı Kanuna uygun bir şekilde ilgili yıl içerisinde kullandırılması sağlanır</a:t>
            </a:r>
            <a:r>
              <a:rPr lang="tr-TR" altLang="tr-TR" sz="3000" dirty="0" smtClean="0"/>
              <a:t>.” 25/10/2014 </a:t>
            </a:r>
            <a:r>
              <a:rPr lang="tr-TR" altLang="tr-TR" sz="3000" dirty="0"/>
              <a:t>T.RG.</a:t>
            </a:r>
          </a:p>
        </p:txBody>
      </p:sp>
    </p:spTree>
    <p:extLst>
      <p:ext uri="{BB962C8B-B14F-4D97-AF65-F5344CB8AC3E}">
        <p14:creationId xmlns:p14="http://schemas.microsoft.com/office/powerpoint/2010/main" val="31818122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0145" y="131563"/>
            <a:ext cx="10492502" cy="449263"/>
          </a:xfrm>
        </p:spPr>
        <p:txBody>
          <a:bodyPr>
            <a:noAutofit/>
          </a:bodyPr>
          <a:lstStyle/>
          <a:p>
            <a:pPr>
              <a:defRPr/>
            </a:pPr>
            <a:r>
              <a:rPr lang="tr-TR" sz="3200" b="1" dirty="0" smtClean="0">
                <a:latin typeface="+mn-lt"/>
              </a:rPr>
              <a:t>İŞ KANUNUNDA YILLIK </a:t>
            </a:r>
            <a:r>
              <a:rPr lang="tr-TR" sz="3200" b="1" dirty="0">
                <a:latin typeface="+mn-lt"/>
              </a:rPr>
              <a:t>ÜCRETLİ İZİN HAKKI VE İZİN SÜRELERİ</a:t>
            </a:r>
          </a:p>
        </p:txBody>
      </p:sp>
      <p:sp>
        <p:nvSpPr>
          <p:cNvPr id="3" name="İçerik Yer Tutucusu 2"/>
          <p:cNvSpPr>
            <a:spLocks noGrp="1"/>
          </p:cNvSpPr>
          <p:nvPr>
            <p:ph idx="1"/>
          </p:nvPr>
        </p:nvSpPr>
        <p:spPr>
          <a:xfrm>
            <a:off x="390146" y="682066"/>
            <a:ext cx="10492500" cy="5899038"/>
          </a:xfrm>
          <a:noFill/>
        </p:spPr>
        <p:txBody>
          <a:bodyPr>
            <a:noAutofit/>
          </a:bodyPr>
          <a:lstStyle/>
          <a:p>
            <a:pPr marL="0" indent="0" algn="just">
              <a:buNone/>
              <a:defRPr/>
            </a:pPr>
            <a:r>
              <a:rPr lang="tr-TR" dirty="0"/>
              <a:t>İşyerinde işe başladığı günden itibaren, deneme süresi de içinde olmak üzere, </a:t>
            </a:r>
            <a:r>
              <a:rPr lang="tr-TR" b="1" dirty="0">
                <a:solidFill>
                  <a:srgbClr val="C00000"/>
                </a:solidFill>
              </a:rPr>
              <a:t>en az bir yıl çalışmış olan işçilere yıllık ücretli izin verilir</a:t>
            </a:r>
            <a:r>
              <a:rPr lang="tr-TR" dirty="0"/>
              <a:t>. Yıllık ücretli izin hakkından vazgeçilemez.</a:t>
            </a:r>
          </a:p>
          <a:p>
            <a:pPr marL="0" indent="0" algn="just">
              <a:buNone/>
              <a:defRPr/>
            </a:pPr>
            <a:r>
              <a:rPr lang="tr-TR" dirty="0"/>
              <a:t>İşçilere verilecek yıllık ücretli izin süresi, hizmet süresi; </a:t>
            </a:r>
          </a:p>
          <a:p>
            <a:pPr marL="676275" indent="-209550" algn="just">
              <a:defRPr/>
            </a:pPr>
            <a:r>
              <a:rPr lang="tr-TR" dirty="0"/>
              <a:t>Bir yıldan beş yıla kadar (beş yıl dahil) olanlara </a:t>
            </a:r>
            <a:r>
              <a:rPr lang="tr-TR" b="1" dirty="0">
                <a:solidFill>
                  <a:srgbClr val="C00000"/>
                </a:solidFill>
              </a:rPr>
              <a:t>14 günden</a:t>
            </a:r>
            <a:r>
              <a:rPr lang="tr-TR" dirty="0"/>
              <a:t>,</a:t>
            </a:r>
          </a:p>
          <a:p>
            <a:pPr marL="676275" indent="-209550" algn="just">
              <a:defRPr/>
            </a:pPr>
            <a:r>
              <a:rPr lang="tr-TR" dirty="0"/>
              <a:t>Beş yıldan fazla </a:t>
            </a:r>
            <a:r>
              <a:rPr lang="tr-TR" dirty="0" err="1"/>
              <a:t>onbeş</a:t>
            </a:r>
            <a:r>
              <a:rPr lang="tr-TR" dirty="0"/>
              <a:t> yıldan az olanlara </a:t>
            </a:r>
            <a:r>
              <a:rPr lang="tr-TR" b="1" dirty="0">
                <a:solidFill>
                  <a:srgbClr val="C00000"/>
                </a:solidFill>
              </a:rPr>
              <a:t>20 günden</a:t>
            </a:r>
            <a:r>
              <a:rPr lang="tr-TR" dirty="0"/>
              <a:t>,</a:t>
            </a:r>
          </a:p>
          <a:p>
            <a:pPr marL="676275" indent="-209550" algn="just">
              <a:defRPr/>
            </a:pPr>
            <a:r>
              <a:rPr lang="tr-TR" dirty="0" err="1"/>
              <a:t>Onbeş</a:t>
            </a:r>
            <a:r>
              <a:rPr lang="tr-TR" dirty="0"/>
              <a:t> yıl (dahil) ve daha fazla olanlara </a:t>
            </a:r>
            <a:r>
              <a:rPr lang="tr-TR" b="1" dirty="0">
                <a:solidFill>
                  <a:srgbClr val="C00000"/>
                </a:solidFill>
              </a:rPr>
              <a:t>26 günden</a:t>
            </a:r>
            <a:r>
              <a:rPr lang="tr-TR" dirty="0"/>
              <a:t>,</a:t>
            </a:r>
          </a:p>
          <a:p>
            <a:pPr marL="0" indent="0" algn="just">
              <a:buNone/>
              <a:defRPr/>
            </a:pPr>
            <a:r>
              <a:rPr lang="tr-TR" dirty="0"/>
              <a:t>Az olamaz. Yer altı işlerinde çalışan işçilerin yıllık ücretli izin süreleri dörder gün arttırılarak uygulanır.</a:t>
            </a:r>
          </a:p>
          <a:p>
            <a:pPr marL="0" indent="0" algn="just">
              <a:buNone/>
              <a:defRPr/>
            </a:pPr>
            <a:r>
              <a:rPr lang="tr-TR" dirty="0"/>
              <a:t>Ancak </a:t>
            </a:r>
            <a:r>
              <a:rPr lang="tr-TR" b="1" dirty="0">
                <a:solidFill>
                  <a:srgbClr val="C00000"/>
                </a:solidFill>
              </a:rPr>
              <a:t>18 ve daha küçük yaştaki işçilerle </a:t>
            </a:r>
            <a:r>
              <a:rPr lang="tr-TR" b="1" dirty="0">
                <a:solidFill>
                  <a:srgbClr val="0070C0"/>
                </a:solidFill>
              </a:rPr>
              <a:t>elli ve daha yukarı yaştaki </a:t>
            </a:r>
            <a:r>
              <a:rPr lang="tr-TR" dirty="0"/>
              <a:t>işçilere verilecek yıllık ücretli izin süresi </a:t>
            </a:r>
            <a:r>
              <a:rPr lang="tr-TR" b="1" dirty="0">
                <a:solidFill>
                  <a:srgbClr val="C00000"/>
                </a:solidFill>
              </a:rPr>
              <a:t>20 günden az olamaz</a:t>
            </a:r>
            <a:r>
              <a:rPr lang="tr-TR" dirty="0"/>
              <a:t>.</a:t>
            </a:r>
          </a:p>
          <a:p>
            <a:pPr marL="0" indent="0" algn="just">
              <a:buNone/>
              <a:defRPr/>
            </a:pPr>
            <a:r>
              <a:rPr lang="tr-TR" dirty="0"/>
              <a:t>Yıllık izin süreleri  iş sözleşmeleri ve toplu iş sözleşmeleri ile </a:t>
            </a:r>
            <a:r>
              <a:rPr lang="tr-TR" b="1" dirty="0">
                <a:solidFill>
                  <a:srgbClr val="C00000"/>
                </a:solidFill>
              </a:rPr>
              <a:t>artırılabilir</a:t>
            </a:r>
            <a:r>
              <a:rPr lang="tr-TR" b="1" dirty="0" smtClean="0">
                <a:solidFill>
                  <a:srgbClr val="C00000"/>
                </a:solidFill>
              </a:rPr>
              <a:t>.</a:t>
            </a:r>
            <a:r>
              <a:rPr lang="tr-TR" dirty="0"/>
              <a:t> (4857 </a:t>
            </a:r>
            <a:r>
              <a:rPr lang="tr-TR" dirty="0" err="1"/>
              <a:t>s.K</a:t>
            </a:r>
            <a:r>
              <a:rPr lang="tr-TR" dirty="0"/>
              <a:t>. </a:t>
            </a:r>
            <a:r>
              <a:rPr lang="tr-TR" dirty="0" smtClean="0"/>
              <a:t>Md.53)</a:t>
            </a:r>
            <a:endParaRPr lang="tr-TR" b="1" dirty="0">
              <a:solidFill>
                <a:srgbClr val="C00000"/>
              </a:solidFill>
            </a:endParaRPr>
          </a:p>
          <a:p>
            <a:pPr algn="just">
              <a:defRPr/>
            </a:pPr>
            <a:endParaRPr lang="tr-TR" dirty="0"/>
          </a:p>
        </p:txBody>
      </p:sp>
    </p:spTree>
    <p:extLst>
      <p:ext uri="{BB962C8B-B14F-4D97-AF65-F5344CB8AC3E}">
        <p14:creationId xmlns:p14="http://schemas.microsoft.com/office/powerpoint/2010/main" val="9259428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0"/>
            <a:ext cx="10515600" cy="537552"/>
          </a:xfrm>
        </p:spPr>
        <p:txBody>
          <a:bodyPr>
            <a:normAutofit fontScale="90000"/>
          </a:bodyPr>
          <a:lstStyle/>
          <a:p>
            <a:r>
              <a:rPr lang="tr-TR" b="1" dirty="0">
                <a:latin typeface="+mn-lt"/>
              </a:rPr>
              <a:t>Yıllık ücretli iznin </a:t>
            </a:r>
            <a:r>
              <a:rPr lang="tr-TR" b="1" dirty="0" smtClean="0">
                <a:latin typeface="+mn-lt"/>
              </a:rPr>
              <a:t>uygulanması</a:t>
            </a:r>
            <a:endParaRPr lang="tr-TR" b="1" dirty="0">
              <a:latin typeface="+mn-lt"/>
            </a:endParaRPr>
          </a:p>
        </p:txBody>
      </p:sp>
      <p:sp>
        <p:nvSpPr>
          <p:cNvPr id="3" name="İçerik Yer Tutucusu 2"/>
          <p:cNvSpPr>
            <a:spLocks noGrp="1"/>
          </p:cNvSpPr>
          <p:nvPr>
            <p:ph idx="1"/>
          </p:nvPr>
        </p:nvSpPr>
        <p:spPr>
          <a:xfrm>
            <a:off x="1" y="643944"/>
            <a:ext cx="11840308" cy="6214056"/>
          </a:xfrm>
        </p:spPr>
        <p:txBody>
          <a:bodyPr>
            <a:normAutofit fontScale="85000" lnSpcReduction="20000"/>
          </a:bodyPr>
          <a:lstStyle/>
          <a:p>
            <a:pPr marL="0" indent="0" algn="just">
              <a:buNone/>
            </a:pPr>
            <a:r>
              <a:rPr lang="tr-TR" b="1" dirty="0" smtClean="0"/>
              <a:t>Madde </a:t>
            </a:r>
            <a:r>
              <a:rPr lang="tr-TR" b="1" dirty="0"/>
              <a:t>56 -</a:t>
            </a:r>
            <a:r>
              <a:rPr lang="tr-TR" dirty="0"/>
              <a:t> Yıllık ücretli izin işveren tarafından bölünemez.</a:t>
            </a:r>
            <a:endParaRPr lang="tr-TR" b="1" dirty="0"/>
          </a:p>
          <a:p>
            <a:pPr marL="0" indent="0" algn="just">
              <a:buNone/>
            </a:pPr>
            <a:r>
              <a:rPr lang="tr-TR" dirty="0" smtClean="0"/>
              <a:t>Bu </a:t>
            </a:r>
            <a:r>
              <a:rPr lang="tr-TR" dirty="0"/>
              <a:t>iznin 53 üncü maddede  gösterilen süreler içinde işveren tarafından sürekli bir şekilde verilmesi zorunludur.</a:t>
            </a:r>
            <a:endParaRPr lang="tr-TR" b="1" dirty="0"/>
          </a:p>
          <a:p>
            <a:pPr marL="0" indent="0" algn="just">
              <a:buNone/>
            </a:pPr>
            <a:r>
              <a:rPr lang="tr-TR" dirty="0" smtClean="0"/>
              <a:t>Ancak, 53 üncü maddede öngörülen </a:t>
            </a:r>
            <a:r>
              <a:rPr lang="tr-TR" b="1" dirty="0" smtClean="0">
                <a:solidFill>
                  <a:srgbClr val="FF0000"/>
                </a:solidFill>
              </a:rPr>
              <a:t>izin süreleri tarafların </a:t>
            </a:r>
            <a:r>
              <a:rPr lang="tr-TR" b="1" dirty="0">
                <a:solidFill>
                  <a:srgbClr val="FF0000"/>
                </a:solidFill>
              </a:rPr>
              <a:t>anlaşması ile </a:t>
            </a:r>
            <a:r>
              <a:rPr lang="tr-TR" b="1" dirty="0" smtClean="0">
                <a:solidFill>
                  <a:srgbClr val="FF0000"/>
                </a:solidFill>
              </a:rPr>
              <a:t>bir bölümü </a:t>
            </a:r>
            <a:r>
              <a:rPr lang="tr-TR" b="1" dirty="0">
                <a:solidFill>
                  <a:srgbClr val="FF0000"/>
                </a:solidFill>
              </a:rPr>
              <a:t>on günden aşağı olmamak üzere bölümler hâlinde kullanılabilir</a:t>
            </a:r>
            <a:r>
              <a:rPr lang="tr-TR" b="1" dirty="0" smtClean="0">
                <a:solidFill>
                  <a:srgbClr val="FF0000"/>
                </a:solidFill>
              </a:rPr>
              <a:t>.</a:t>
            </a:r>
          </a:p>
          <a:p>
            <a:pPr marL="0" indent="0" algn="just">
              <a:buNone/>
            </a:pPr>
            <a:r>
              <a:rPr lang="tr-TR" dirty="0" smtClean="0"/>
              <a:t>İşveren tarafından yıl içinde verilmiş bulunan diğer ücretli ve ücretsiz izinler veya dinlenme ve hastalık izinleri yıllık izne mahsup edilemez. </a:t>
            </a:r>
            <a:endParaRPr lang="tr-TR" b="1" dirty="0" smtClean="0"/>
          </a:p>
          <a:p>
            <a:pPr marL="0" indent="0" algn="just">
              <a:buNone/>
            </a:pPr>
            <a:r>
              <a:rPr lang="tr-TR" dirty="0" smtClean="0"/>
              <a:t>Yıllık </a:t>
            </a:r>
            <a:r>
              <a:rPr lang="tr-TR" dirty="0"/>
              <a:t>ücretli izin günlerinin hesabında izin süresine rastlayan ulusal bayram, hafta tatili ve genel tatil günleri izin süresinden sayılmaz.</a:t>
            </a:r>
            <a:endParaRPr lang="tr-TR" b="1" dirty="0"/>
          </a:p>
          <a:p>
            <a:pPr marL="0" indent="0" algn="just">
              <a:buNone/>
            </a:pPr>
            <a:r>
              <a:rPr lang="tr-TR" dirty="0" smtClean="0"/>
              <a:t>Yıllık </a:t>
            </a:r>
            <a:r>
              <a:rPr lang="tr-TR" dirty="0"/>
              <a:t>ücretli izinleri işyerinin kurulu bulunduğu yerden başka bir yerde geçirecek olanlara istemde bulunmaları ve bu hususu belgelemeleri koşulu ile gidiş ve dönüşlerinde yolda geçecek süreleri karşılamak üzere işveren toplam dört güne kadar ücretsiz izin vermek zorundadır. İşveren, işyerinde çalışan işçilerin yıllık ücretli izinlerini gösterir  izin kayıt belgesi tutmak zorundadır.</a:t>
            </a:r>
            <a:endParaRPr lang="tr-TR" b="1" dirty="0"/>
          </a:p>
          <a:p>
            <a:pPr marL="0" indent="0" algn="just">
              <a:buNone/>
            </a:pPr>
            <a:r>
              <a:rPr lang="tr-TR" dirty="0"/>
              <a:t>(Ek fıkra: 10/9/2014-6552/6 </a:t>
            </a:r>
            <a:r>
              <a:rPr lang="tr-TR" dirty="0" err="1"/>
              <a:t>md.</a:t>
            </a:r>
            <a:r>
              <a:rPr lang="tr-TR" dirty="0"/>
              <a:t>) </a:t>
            </a:r>
            <a:r>
              <a:rPr lang="tr-TR" dirty="0" smtClean="0"/>
              <a:t>Alt </a:t>
            </a:r>
            <a:r>
              <a:rPr lang="tr-TR" dirty="0"/>
              <a:t>işveren işçilerinden, alt işvereni değiştiği hâlde aynı işyerinde çalışmaya devam edenlerin yıllık ücretli izin süresi, aynı işyerinde çalıştıkları süreler dikkate alınarak hesaplanır. Asıl işveren, alt işveren tarafından çalıştırılan işçilerin hak kazandıkları yıllık ücretli izin sürelerinin kullanılıp kullanılmadığını kontrol etmek ve ilgili yıl içinde kullanılmasını sağlamakla, alt işveren ise altıncı fıkraya göre tutmak zorunda olduğu izin kayıt belgesinin bir örneğini asıl işverene vermekle yükümlüdür.</a:t>
            </a:r>
            <a:endParaRPr lang="tr-TR" b="1" dirty="0"/>
          </a:p>
          <a:p>
            <a:pPr marL="0" indent="0" algn="just">
              <a:buNone/>
            </a:pPr>
            <a:endParaRPr lang="tr-TR" dirty="0"/>
          </a:p>
        </p:txBody>
      </p:sp>
    </p:spTree>
    <p:extLst>
      <p:ext uri="{BB962C8B-B14F-4D97-AF65-F5344CB8AC3E}">
        <p14:creationId xmlns:p14="http://schemas.microsoft.com/office/powerpoint/2010/main" val="12721057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1820" y="365125"/>
            <a:ext cx="11121980" cy="877521"/>
          </a:xfrm>
        </p:spPr>
        <p:txBody>
          <a:bodyPr/>
          <a:lstStyle/>
          <a:p>
            <a:r>
              <a:rPr lang="tr-TR" b="1" dirty="0" smtClean="0">
                <a:latin typeface="+mn-lt"/>
              </a:rPr>
              <a:t>Ücretli yıllık izin</a:t>
            </a:r>
            <a:endParaRPr lang="tr-TR" b="1" dirty="0">
              <a:latin typeface="+mn-lt"/>
            </a:endParaRPr>
          </a:p>
        </p:txBody>
      </p:sp>
      <p:sp>
        <p:nvSpPr>
          <p:cNvPr id="3" name="İçerik Yer Tutucusu 2"/>
          <p:cNvSpPr>
            <a:spLocks noGrp="1"/>
          </p:cNvSpPr>
          <p:nvPr>
            <p:ph idx="1"/>
          </p:nvPr>
        </p:nvSpPr>
        <p:spPr>
          <a:xfrm>
            <a:off x="231820" y="1242646"/>
            <a:ext cx="11655380" cy="5428610"/>
          </a:xfrm>
        </p:spPr>
        <p:txBody>
          <a:bodyPr>
            <a:normAutofit/>
          </a:bodyPr>
          <a:lstStyle/>
          <a:p>
            <a:pPr algn="just"/>
            <a:r>
              <a:rPr lang="tr-TR" sz="3000" dirty="0"/>
              <a:t>Aynı bakanlığa bağlı işyerleri ile aynı bakanlığa bağlı tüzel kişilerin işyerlerinde geçen süreler ve kamu iktisadi teşebbüsleri yahut özel kanuna veya özel kanunla verilmiş yetkiye dayanılarak kurulan banka ve kuruluşlar veya bunlara bağlı işyerlerinde geçen süreler, işçinin yıllık ücretli izin hakkının hesaplanmasında göz önünde bulundurulur. </a:t>
            </a:r>
            <a:r>
              <a:rPr lang="tr-TR" sz="3000" dirty="0" smtClean="0"/>
              <a:t>(4857 </a:t>
            </a:r>
            <a:r>
              <a:rPr lang="tr-TR" sz="3000" dirty="0" err="1" smtClean="0"/>
              <a:t>s.K</a:t>
            </a:r>
            <a:r>
              <a:rPr lang="tr-TR" sz="3000" dirty="0" smtClean="0"/>
              <a:t>. Md.54)</a:t>
            </a:r>
          </a:p>
          <a:p>
            <a:pPr algn="just"/>
            <a:r>
              <a:rPr lang="tr-TR" sz="3000" b="1" dirty="0">
                <a:solidFill>
                  <a:srgbClr val="FF0000"/>
                </a:solidFill>
              </a:rPr>
              <a:t>Bir yıllık süre içinde </a:t>
            </a:r>
            <a:r>
              <a:rPr lang="tr-TR" sz="3000" b="1" dirty="0" smtClean="0">
                <a:solidFill>
                  <a:srgbClr val="FF0000"/>
                </a:solidFill>
              </a:rPr>
              <a:t>işçinin </a:t>
            </a:r>
            <a:r>
              <a:rPr lang="tr-TR" sz="3000" b="1" dirty="0">
                <a:solidFill>
                  <a:srgbClr val="FF0000"/>
                </a:solidFill>
              </a:rPr>
              <a:t>devamının kesilmesi halinde bu boşlukları karşılayacak kadar hizmet  süresi eklenir ve bu suretle işçinin izin hakkını elde etmesi için gereken bir yıllık hizmet süresinin bitiş tarihi gelecek hizmet yılına aktarılır</a:t>
            </a:r>
            <a:r>
              <a:rPr lang="tr-TR" sz="3000" b="1" dirty="0" smtClean="0">
                <a:solidFill>
                  <a:srgbClr val="FF0000"/>
                </a:solidFill>
              </a:rPr>
              <a:t>. </a:t>
            </a:r>
            <a:r>
              <a:rPr lang="tr-TR" sz="3000" dirty="0"/>
              <a:t>(4857 </a:t>
            </a:r>
            <a:r>
              <a:rPr lang="tr-TR" sz="3000" dirty="0" err="1"/>
              <a:t>s.K</a:t>
            </a:r>
            <a:r>
              <a:rPr lang="tr-TR" sz="3000" dirty="0"/>
              <a:t>. Md.54)</a:t>
            </a:r>
          </a:p>
          <a:p>
            <a:endParaRPr lang="tr-TR" sz="3000" dirty="0"/>
          </a:p>
          <a:p>
            <a:endParaRPr lang="tr-TR" sz="3000" dirty="0"/>
          </a:p>
        </p:txBody>
      </p:sp>
    </p:spTree>
    <p:extLst>
      <p:ext uri="{BB962C8B-B14F-4D97-AF65-F5344CB8AC3E}">
        <p14:creationId xmlns:p14="http://schemas.microsoft.com/office/powerpoint/2010/main" val="6569814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350137"/>
            <a:ext cx="10515600" cy="4351338"/>
          </a:xfrm>
        </p:spPr>
        <p:txBody>
          <a:bodyPr/>
          <a:lstStyle/>
          <a:p>
            <a:pPr marL="0" indent="0" algn="just">
              <a:buNone/>
            </a:pPr>
            <a:r>
              <a:rPr lang="tr-TR" dirty="0"/>
              <a:t>Yıllık ücretli izin günlerinin hesabında izin süresine rastlayan </a:t>
            </a:r>
            <a:r>
              <a:rPr lang="tr-TR" b="1" dirty="0">
                <a:solidFill>
                  <a:srgbClr val="FF0000"/>
                </a:solidFill>
              </a:rPr>
              <a:t>ulusal bayram, hafta tatili ve genel tatil günleri izin süresinden sayılmamaktadır.</a:t>
            </a:r>
          </a:p>
          <a:p>
            <a:pPr algn="just"/>
            <a:endParaRPr lang="tr-TR" b="1" dirty="0"/>
          </a:p>
          <a:p>
            <a:pPr marL="0" indent="0" algn="just">
              <a:buNone/>
            </a:pPr>
            <a:r>
              <a:rPr lang="tr-TR" dirty="0"/>
              <a:t>İşverenler yıllık ücretli izinlerini işyerinin kurulu bulunduğu yerden başka bir yerde geçirecek olanlara istemde bulunmaları ve bu hususu belgelemeleri koşulu ile gidiş ve dönüşlerinde yolda geçecek süreleri karşılamak üzere </a:t>
            </a:r>
            <a:r>
              <a:rPr lang="tr-TR" b="1" dirty="0">
                <a:solidFill>
                  <a:srgbClr val="FF0000"/>
                </a:solidFill>
              </a:rPr>
              <a:t>toplam dört güne kadar ücretsiz izin </a:t>
            </a:r>
            <a:r>
              <a:rPr lang="tr-TR" dirty="0"/>
              <a:t>vermek zorundadır. İşveren, işyerinde çalışan işçilerin yıllık ücretli izinlerini gösterir izin kayıt belgesi tutmak zorundadır.</a:t>
            </a:r>
            <a:endParaRPr lang="tr-TR" b="1" dirty="0"/>
          </a:p>
          <a:p>
            <a:pPr algn="just"/>
            <a:endParaRPr lang="tr-TR" dirty="0"/>
          </a:p>
        </p:txBody>
      </p:sp>
      <p:sp>
        <p:nvSpPr>
          <p:cNvPr id="4" name="Unvan 1"/>
          <p:cNvSpPr>
            <a:spLocks noGrp="1"/>
          </p:cNvSpPr>
          <p:nvPr>
            <p:ph type="title"/>
          </p:nvPr>
        </p:nvSpPr>
        <p:spPr>
          <a:xfrm>
            <a:off x="838200" y="365125"/>
            <a:ext cx="10515600" cy="877521"/>
          </a:xfrm>
        </p:spPr>
        <p:txBody>
          <a:bodyPr/>
          <a:lstStyle/>
          <a:p>
            <a:r>
              <a:rPr lang="tr-TR" b="1" dirty="0" smtClean="0">
                <a:latin typeface="+mn-lt"/>
              </a:rPr>
              <a:t>Ücretli yıllık izin</a:t>
            </a:r>
            <a:endParaRPr lang="tr-TR" b="1" dirty="0">
              <a:latin typeface="+mn-lt"/>
            </a:endParaRPr>
          </a:p>
        </p:txBody>
      </p:sp>
    </p:spTree>
    <p:extLst>
      <p:ext uri="{BB962C8B-B14F-4D97-AF65-F5344CB8AC3E}">
        <p14:creationId xmlns:p14="http://schemas.microsoft.com/office/powerpoint/2010/main" val="37399930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6720" y="389509"/>
            <a:ext cx="10927080" cy="622427"/>
          </a:xfrm>
        </p:spPr>
        <p:txBody>
          <a:bodyPr>
            <a:normAutofit fontScale="90000"/>
          </a:bodyPr>
          <a:lstStyle/>
          <a:p>
            <a:r>
              <a:rPr lang="tr-TR" b="1" dirty="0" smtClean="0">
                <a:latin typeface="+mn-lt"/>
              </a:rPr>
              <a:t>İşyerinde izin kurulu oluşturulması</a:t>
            </a:r>
            <a:endParaRPr lang="tr-TR" dirty="0">
              <a:latin typeface="+mn-lt"/>
            </a:endParaRPr>
          </a:p>
        </p:txBody>
      </p:sp>
      <p:sp>
        <p:nvSpPr>
          <p:cNvPr id="3" name="İçerik Yer Tutucusu 2"/>
          <p:cNvSpPr>
            <a:spLocks noGrp="1"/>
          </p:cNvSpPr>
          <p:nvPr>
            <p:ph idx="1"/>
          </p:nvPr>
        </p:nvSpPr>
        <p:spPr>
          <a:xfrm>
            <a:off x="426720" y="1011936"/>
            <a:ext cx="10927080" cy="5571744"/>
          </a:xfrm>
        </p:spPr>
        <p:txBody>
          <a:bodyPr>
            <a:normAutofit fontScale="92500"/>
          </a:bodyPr>
          <a:lstStyle/>
          <a:p>
            <a:pPr marL="0" indent="0" algn="just">
              <a:buNone/>
            </a:pPr>
            <a:r>
              <a:rPr lang="tr-TR" b="1" dirty="0">
                <a:solidFill>
                  <a:srgbClr val="FF0000"/>
                </a:solidFill>
              </a:rPr>
              <a:t>İşçi sayısı yüzden fazla olan işyerlerinde </a:t>
            </a:r>
            <a:r>
              <a:rPr lang="tr-TR" dirty="0"/>
              <a:t>işveren veya işveren vekilini temsilen bir, işçileri temsilen iki kişi olmak üzere toplam </a:t>
            </a:r>
            <a:r>
              <a:rPr lang="tr-TR" b="1" dirty="0">
                <a:solidFill>
                  <a:srgbClr val="FF0000"/>
                </a:solidFill>
              </a:rPr>
              <a:t>üç kişiden oluşan izin kurulu</a:t>
            </a:r>
            <a:r>
              <a:rPr lang="tr-TR" dirty="0"/>
              <a:t> kurulmalıdır. İzin kuruluna işveren temsilcisi başkanlık etmektedir.  İzin kurulunun başkanı dışında kalan işçi üyeleri ve yedekleri işyerinde varsa, işyeri sendika temsilcileri tarafından seçilmektedir. Sendika temsilcileri seçilmemiş işyerinde izin kurulunun işçi üyeleri ve yedekleri, o işyerindeki işçilerin yarıdan bir fazlasının katılacağı bir toplantıda açık oyla seçilmelidir. İzin kurulu başkanı ile üye ve yedekleri işyerinde işveren tarafından ilan edilir. Asil üyelerin yokluğunda yedeklerin biri başkanın çağrısı üzerine toplantıya katılır. Herhangi bir nedenle eksilen üye ve yedekler aynı şekilde tamamlanır. İzin kurulu üyelerinin seçimi iki yılda bir yapılır. Yeni izin kurulu üyeleri seçilinceye kadar eski kurul üyeleri görevine devam eder.</a:t>
            </a:r>
          </a:p>
          <a:p>
            <a:pPr marL="0" indent="0" algn="just">
              <a:buNone/>
            </a:pPr>
            <a:r>
              <a:rPr lang="tr-TR" b="1" dirty="0" smtClean="0">
                <a:solidFill>
                  <a:srgbClr val="FF0000"/>
                </a:solidFill>
              </a:rPr>
              <a:t>İşçi </a:t>
            </a:r>
            <a:r>
              <a:rPr lang="tr-TR" b="1" dirty="0">
                <a:solidFill>
                  <a:srgbClr val="FF0000"/>
                </a:solidFill>
              </a:rPr>
              <a:t>sayısı yüzden az olan işyerlerinde</a:t>
            </a:r>
            <a:r>
              <a:rPr lang="tr-TR" dirty="0"/>
              <a:t>; izin kurulunun görevleri</a:t>
            </a:r>
            <a:r>
              <a:rPr lang="tr-TR" b="1" dirty="0">
                <a:solidFill>
                  <a:srgbClr val="FF0000"/>
                </a:solidFill>
              </a:rPr>
              <a:t>, işveren veya işveren vekili veya bunların görevlendireceği bir kişi ile işçilerin kendi aralarında seçecekleri bir temsilci </a:t>
            </a:r>
            <a:r>
              <a:rPr lang="tr-TR" dirty="0"/>
              <a:t>tarafından yerine getirilir.</a:t>
            </a:r>
          </a:p>
          <a:p>
            <a:pPr marL="0" indent="0" algn="just">
              <a:buNone/>
            </a:pPr>
            <a:endParaRPr lang="tr-TR" dirty="0"/>
          </a:p>
        </p:txBody>
      </p:sp>
    </p:spTree>
    <p:extLst>
      <p:ext uri="{BB962C8B-B14F-4D97-AF65-F5344CB8AC3E}">
        <p14:creationId xmlns:p14="http://schemas.microsoft.com/office/powerpoint/2010/main" val="24684181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7680" y="365125"/>
            <a:ext cx="10866120" cy="476123"/>
          </a:xfrm>
        </p:spPr>
        <p:txBody>
          <a:bodyPr>
            <a:normAutofit fontScale="90000"/>
          </a:bodyPr>
          <a:lstStyle/>
          <a:p>
            <a:r>
              <a:rPr lang="tr-TR" b="1" dirty="0" smtClean="0">
                <a:latin typeface="+mn-lt"/>
              </a:rPr>
              <a:t>İşçilerin mazeret izni ve süt izni</a:t>
            </a:r>
            <a:endParaRPr lang="tr-TR" dirty="0">
              <a:latin typeface="+mn-lt"/>
            </a:endParaRPr>
          </a:p>
        </p:txBody>
      </p:sp>
      <p:sp>
        <p:nvSpPr>
          <p:cNvPr id="3" name="İçerik Yer Tutucusu 2"/>
          <p:cNvSpPr>
            <a:spLocks noGrp="1"/>
          </p:cNvSpPr>
          <p:nvPr>
            <p:ph idx="1"/>
          </p:nvPr>
        </p:nvSpPr>
        <p:spPr>
          <a:xfrm>
            <a:off x="487680" y="1048512"/>
            <a:ext cx="10866120" cy="5128451"/>
          </a:xfrm>
        </p:spPr>
        <p:txBody>
          <a:bodyPr>
            <a:normAutofit fontScale="92500" lnSpcReduction="10000"/>
          </a:bodyPr>
          <a:lstStyle/>
          <a:p>
            <a:pPr marL="0" indent="0" algn="just">
              <a:buNone/>
            </a:pPr>
            <a:r>
              <a:rPr lang="tr-TR" dirty="0"/>
              <a:t>4857 sayılı Kanunun ek 2 </a:t>
            </a:r>
            <a:r>
              <a:rPr lang="tr-TR" dirty="0" err="1"/>
              <a:t>nci</a:t>
            </a:r>
            <a:r>
              <a:rPr lang="tr-TR" dirty="0"/>
              <a:t> maddesi </a:t>
            </a:r>
            <a:r>
              <a:rPr lang="tr-TR" b="1" dirty="0">
                <a:solidFill>
                  <a:srgbClr val="FF0000"/>
                </a:solidFill>
              </a:rPr>
              <a:t>uyarınca işçiye, evlenmesi veya evlat edinmesi ya da ana veya babasının, eşinin, kardeşinin, çocuğunun ölümü hâlinde üç gün, eşinin doğum yapması hâlinde ise beş gün ücretli izin </a:t>
            </a:r>
            <a:r>
              <a:rPr lang="tr-TR" dirty="0"/>
              <a:t>verilmektedir.</a:t>
            </a:r>
          </a:p>
          <a:p>
            <a:pPr marL="0" indent="0" algn="just">
              <a:buNone/>
            </a:pPr>
            <a:endParaRPr lang="tr-TR" dirty="0"/>
          </a:p>
          <a:p>
            <a:pPr marL="0" indent="0" algn="just">
              <a:buNone/>
            </a:pPr>
            <a:r>
              <a:rPr lang="tr-TR" dirty="0"/>
              <a:t>İşçilerin </a:t>
            </a:r>
            <a:r>
              <a:rPr lang="tr-TR" b="1" dirty="0">
                <a:solidFill>
                  <a:srgbClr val="FF0000"/>
                </a:solidFill>
              </a:rPr>
              <a:t>en az yüzde yetmiş oranında engelli veya süreğen hastalığı olan çocuğunun tedavisinde,</a:t>
            </a:r>
            <a:r>
              <a:rPr lang="tr-TR" dirty="0"/>
              <a:t> hastalık raporuna dayalı olarak ve çalışan ebeveynden sadece biri tarafından kullanılması kaydıyla, </a:t>
            </a:r>
            <a:r>
              <a:rPr lang="tr-TR" b="1" dirty="0">
                <a:solidFill>
                  <a:srgbClr val="FF0000"/>
                </a:solidFill>
              </a:rPr>
              <a:t>bir yıl içinde toptan veya bölümler hâlinde on güne kadar ücretli izin</a:t>
            </a:r>
            <a:r>
              <a:rPr lang="tr-TR" dirty="0"/>
              <a:t> verilmektedir</a:t>
            </a:r>
            <a:r>
              <a:rPr lang="tr-TR" dirty="0" smtClean="0"/>
              <a:t>.</a:t>
            </a:r>
          </a:p>
          <a:p>
            <a:pPr marL="0" indent="0" algn="just">
              <a:buNone/>
            </a:pPr>
            <a:r>
              <a:rPr lang="tr-TR" dirty="0"/>
              <a:t> </a:t>
            </a:r>
          </a:p>
          <a:p>
            <a:pPr marL="0" indent="0" algn="just">
              <a:buNone/>
            </a:pPr>
            <a:r>
              <a:rPr lang="tr-TR" b="1" dirty="0">
                <a:solidFill>
                  <a:srgbClr val="FF0000"/>
                </a:solidFill>
              </a:rPr>
              <a:t>Kadın işçilere bir yaşından küçük çocuklarını emzirmeleri için günde toplam </a:t>
            </a:r>
            <a:r>
              <a:rPr lang="tr-TR" b="1" dirty="0" err="1">
                <a:solidFill>
                  <a:srgbClr val="FF0000"/>
                </a:solidFill>
              </a:rPr>
              <a:t>birbuçuk</a:t>
            </a:r>
            <a:r>
              <a:rPr lang="tr-TR" b="1" dirty="0">
                <a:solidFill>
                  <a:srgbClr val="FF0000"/>
                </a:solidFill>
              </a:rPr>
              <a:t> saat süt izni verilir. </a:t>
            </a:r>
            <a:r>
              <a:rPr lang="tr-TR" dirty="0"/>
              <a:t>Bu sürenin hangi saatler arasında ve kaça bölünerek kullanılacağını işçi kendisi belirler. Bu süre günlük çalışma süresinden sayılmaktadır.</a:t>
            </a:r>
            <a:endParaRPr lang="tr-TR" b="1" dirty="0"/>
          </a:p>
          <a:p>
            <a:pPr marL="0" indent="0" algn="just">
              <a:buNone/>
            </a:pPr>
            <a:endParaRPr lang="tr-TR" dirty="0"/>
          </a:p>
        </p:txBody>
      </p:sp>
    </p:spTree>
    <p:extLst>
      <p:ext uri="{BB962C8B-B14F-4D97-AF65-F5344CB8AC3E}">
        <p14:creationId xmlns:p14="http://schemas.microsoft.com/office/powerpoint/2010/main" val="39580776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06629"/>
            <a:ext cx="10515600" cy="744347"/>
          </a:xfrm>
        </p:spPr>
        <p:txBody>
          <a:bodyPr/>
          <a:lstStyle/>
          <a:p>
            <a:r>
              <a:rPr lang="tr-TR" b="1" dirty="0" smtClean="0">
                <a:latin typeface="+mn-lt"/>
              </a:rPr>
              <a:t>Analık izni</a:t>
            </a:r>
            <a:endParaRPr lang="tr-TR" b="1" dirty="0">
              <a:latin typeface="+mn-lt"/>
            </a:endParaRPr>
          </a:p>
        </p:txBody>
      </p:sp>
      <p:sp>
        <p:nvSpPr>
          <p:cNvPr id="3" name="İçerik Yer Tutucusu 2"/>
          <p:cNvSpPr>
            <a:spLocks noGrp="1"/>
          </p:cNvSpPr>
          <p:nvPr>
            <p:ph idx="1"/>
          </p:nvPr>
        </p:nvSpPr>
        <p:spPr>
          <a:xfrm>
            <a:off x="838200" y="1386712"/>
            <a:ext cx="10515600" cy="4965320"/>
          </a:xfrm>
        </p:spPr>
        <p:txBody>
          <a:bodyPr>
            <a:normAutofit lnSpcReduction="10000"/>
          </a:bodyPr>
          <a:lstStyle/>
          <a:p>
            <a:pPr marL="0" indent="0" algn="just">
              <a:buNone/>
            </a:pPr>
            <a:r>
              <a:rPr lang="tr-TR" sz="3200" dirty="0"/>
              <a:t>K</a:t>
            </a:r>
            <a:r>
              <a:rPr lang="tr-TR" sz="3200" dirty="0" smtClean="0"/>
              <a:t>adın </a:t>
            </a:r>
            <a:r>
              <a:rPr lang="tr-TR" sz="3200" dirty="0"/>
              <a:t>işçilerin doğumdan önce sekiz ve doğumdan sonra sekiz hafta olmak üzere toplam </a:t>
            </a:r>
            <a:r>
              <a:rPr lang="tr-TR" sz="3200" dirty="0" err="1"/>
              <a:t>onaltı</a:t>
            </a:r>
            <a:r>
              <a:rPr lang="tr-TR" sz="3200" dirty="0"/>
              <a:t> haftalık süre için çalıştırılmamaları esastır. Çoğul gebelik halinde doğumdan önce çalıştırılmayacak sekiz haftalık süreye iki hafta süre eklenir. Ancak, sağlık durumu uygun olduğu takdirde, doktorun onayı ile kadın işçi isterse doğumdan önceki üç haftaya kadar işyerinde çalışabilir. Bu durumda, kadın işçinin çalıştığı süreler doğum sonrası sürelere eklenir. </a:t>
            </a:r>
          </a:p>
          <a:p>
            <a:pPr marL="0" indent="0" algn="just">
              <a:buNone/>
            </a:pPr>
            <a:r>
              <a:rPr lang="tr-TR" sz="3200" dirty="0"/>
              <a:t>Üç yaşını doldurmamış çocuğu evlat edinen eşlerden birine veya evlat edinene çocuğun aileye fiilen teslim edildiği tarihten itibaren sekiz hafta analık hâli izni kullandırılır.</a:t>
            </a:r>
            <a:endParaRPr lang="tr-TR" sz="3200" b="1" dirty="0"/>
          </a:p>
          <a:p>
            <a:pPr algn="just"/>
            <a:endParaRPr lang="tr-TR" sz="3200" dirty="0"/>
          </a:p>
        </p:txBody>
      </p:sp>
    </p:spTree>
    <p:extLst>
      <p:ext uri="{BB962C8B-B14F-4D97-AF65-F5344CB8AC3E}">
        <p14:creationId xmlns:p14="http://schemas.microsoft.com/office/powerpoint/2010/main" val="667861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3128" y="341377"/>
            <a:ext cx="10515600" cy="3243072"/>
          </a:xfrm>
        </p:spPr>
        <p:txBody>
          <a:bodyPr>
            <a:normAutofit fontScale="92500" lnSpcReduction="20000"/>
          </a:bodyPr>
          <a:lstStyle/>
          <a:p>
            <a:pPr marL="0" indent="0" algn="just">
              <a:buNone/>
            </a:pPr>
            <a:r>
              <a:rPr lang="tr-TR" sz="3200" b="1" dirty="0"/>
              <a:t>Kapsamdaki Alımlar ve </a:t>
            </a:r>
            <a:r>
              <a:rPr lang="tr-TR" sz="3200" b="1" dirty="0" smtClean="0"/>
              <a:t>Tarih</a:t>
            </a:r>
          </a:p>
          <a:p>
            <a:pPr marL="0" indent="0" algn="just">
              <a:buNone/>
            </a:pPr>
            <a:endParaRPr lang="tr-TR" sz="3200" dirty="0" smtClean="0"/>
          </a:p>
          <a:p>
            <a:pPr algn="just">
              <a:buFont typeface="Wingdings" pitchFamily="2" charset="2"/>
              <a:buChar char="Ø"/>
            </a:pPr>
            <a:r>
              <a:rPr lang="tr-TR" dirty="0" smtClean="0"/>
              <a:t>Personel çalıştırılmasına dayalı hizmet alım sözleşmeleri kapsamında </a:t>
            </a:r>
            <a:r>
              <a:rPr lang="tr-TR" b="1" u="sng" dirty="0" smtClean="0"/>
              <a:t>yükleniciler tarafından çalıştırılanlar </a:t>
            </a:r>
          </a:p>
          <a:p>
            <a:pPr algn="just">
              <a:buFont typeface="Wingdings" pitchFamily="2" charset="2"/>
              <a:buChar char="Ø"/>
            </a:pPr>
            <a:endParaRPr lang="tr-TR" b="1" u="sng" dirty="0" smtClean="0"/>
          </a:p>
          <a:p>
            <a:pPr algn="just">
              <a:buFont typeface="Wingdings" pitchFamily="2" charset="2"/>
              <a:buChar char="Ø"/>
            </a:pPr>
            <a:r>
              <a:rPr lang="tr-TR" dirty="0"/>
              <a:t>Doğrudan temin yoluyla yapılan personel çalıştırılmasına dayalı hizmet </a:t>
            </a:r>
            <a:r>
              <a:rPr lang="tr-TR" dirty="0" smtClean="0"/>
              <a:t>alımları</a:t>
            </a:r>
          </a:p>
          <a:p>
            <a:pPr algn="just">
              <a:buFont typeface="Wingdings" pitchFamily="2" charset="2"/>
              <a:buChar char="Ø"/>
            </a:pPr>
            <a:r>
              <a:rPr lang="tr-TR" b="1" dirty="0">
                <a:solidFill>
                  <a:srgbClr val="C00000"/>
                </a:solidFill>
              </a:rPr>
              <a:t>04.12.2017 tarihi itibarıyla çalışanlar (çalışıyor olmak</a:t>
            </a:r>
            <a:r>
              <a:rPr lang="tr-TR" b="1" dirty="0" smtClean="0">
                <a:solidFill>
                  <a:srgbClr val="C00000"/>
                </a:solidFill>
              </a:rPr>
              <a:t>)</a:t>
            </a:r>
          </a:p>
          <a:p>
            <a:pPr algn="just">
              <a:buFont typeface="Wingdings" pitchFamily="2" charset="2"/>
              <a:buChar char="Ø"/>
            </a:pPr>
            <a:endParaRPr lang="tr-TR" dirty="0"/>
          </a:p>
          <a:p>
            <a:pPr marL="0" indent="0" algn="just">
              <a:buNone/>
            </a:pPr>
            <a:endParaRPr lang="tr-TR" b="1" u="sng" dirty="0"/>
          </a:p>
        </p:txBody>
      </p:sp>
      <p:sp>
        <p:nvSpPr>
          <p:cNvPr id="4" name="Dikdörtgen 3"/>
          <p:cNvSpPr/>
          <p:nvPr/>
        </p:nvSpPr>
        <p:spPr>
          <a:xfrm>
            <a:off x="643128" y="3836384"/>
            <a:ext cx="10515600" cy="2677656"/>
          </a:xfrm>
          <a:prstGeom prst="rect">
            <a:avLst/>
          </a:prstGeom>
        </p:spPr>
        <p:txBody>
          <a:bodyPr wrap="square">
            <a:spAutoFit/>
          </a:bodyPr>
          <a:lstStyle/>
          <a:p>
            <a:pPr algn="just"/>
            <a:r>
              <a:rPr lang="tr-TR" sz="2800" b="1" dirty="0" smtClean="0"/>
              <a:t>Kapsam Dışı Olanlar</a:t>
            </a:r>
            <a:endParaRPr lang="tr-TR" sz="2800" dirty="0"/>
          </a:p>
          <a:p>
            <a:pPr algn="just">
              <a:buFont typeface="Wingdings" pitchFamily="2" charset="2"/>
              <a:buChar char="Ø"/>
            </a:pPr>
            <a:r>
              <a:rPr lang="tr-TR" sz="2800" dirty="0" smtClean="0"/>
              <a:t>İdarelerin </a:t>
            </a:r>
            <a:r>
              <a:rPr lang="tr-TR" sz="2800" dirty="0"/>
              <a:t>yurtdışı teşkilatlarına yönelik personel çalıştırılmasına dayalı hizmet alım sözleşmeleri. </a:t>
            </a:r>
          </a:p>
          <a:p>
            <a:pPr algn="just">
              <a:buFont typeface="Wingdings" pitchFamily="2" charset="2"/>
              <a:buChar char="Ø"/>
            </a:pPr>
            <a:r>
              <a:rPr lang="tr-TR" sz="2800" dirty="0"/>
              <a:t>Sosyal tesis gelirleri gibi kapsamdaki idarelerin belirtilen bütçeler dışındaki kaynaklardan karşılanan personel çalıştırılmasına dayalı hizmet alım sözleşmeleri. </a:t>
            </a:r>
          </a:p>
        </p:txBody>
      </p:sp>
    </p:spTree>
    <p:extLst>
      <p:ext uri="{BB962C8B-B14F-4D97-AF65-F5344CB8AC3E}">
        <p14:creationId xmlns:p14="http://schemas.microsoft.com/office/powerpoint/2010/main" val="298309854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9456" y="365125"/>
            <a:ext cx="11801856" cy="622427"/>
          </a:xfrm>
        </p:spPr>
        <p:txBody>
          <a:bodyPr>
            <a:normAutofit fontScale="90000"/>
          </a:bodyPr>
          <a:lstStyle/>
          <a:p>
            <a:r>
              <a:rPr lang="tr-TR" b="1" dirty="0" smtClean="0">
                <a:latin typeface="+mn-lt"/>
              </a:rPr>
              <a:t>Yarım zamanlı çalışma</a:t>
            </a:r>
            <a:endParaRPr lang="tr-TR" b="1" dirty="0">
              <a:latin typeface="+mn-lt"/>
            </a:endParaRPr>
          </a:p>
        </p:txBody>
      </p:sp>
      <p:sp>
        <p:nvSpPr>
          <p:cNvPr id="3" name="İçerik Yer Tutucusu 2"/>
          <p:cNvSpPr>
            <a:spLocks noGrp="1"/>
          </p:cNvSpPr>
          <p:nvPr>
            <p:ph idx="1"/>
          </p:nvPr>
        </p:nvSpPr>
        <p:spPr>
          <a:xfrm>
            <a:off x="219456" y="1158240"/>
            <a:ext cx="11801856" cy="5571744"/>
          </a:xfrm>
        </p:spPr>
        <p:txBody>
          <a:bodyPr>
            <a:normAutofit/>
          </a:bodyPr>
          <a:lstStyle/>
          <a:p>
            <a:pPr marL="0" indent="0" algn="just">
              <a:buNone/>
            </a:pPr>
            <a:r>
              <a:rPr lang="tr-TR" sz="3000" dirty="0"/>
              <a:t>Doğum sonrası kullanılan analık hali izninin bitiminden itibaren çocuğunun bakımı ve yetiştirilmesi amacıyla ve çocuğun hayatta olması kaydıyla kadın işçi ile üç yaşını doldurmamış çocuğu evlat edinen kadın veya erkek işçilere istekleri hâlinde;</a:t>
            </a:r>
            <a:endParaRPr lang="tr-TR" sz="3000" b="1" dirty="0"/>
          </a:p>
          <a:p>
            <a:pPr lvl="0" algn="just"/>
            <a:r>
              <a:rPr lang="tr-TR" sz="3000" dirty="0" smtClean="0"/>
              <a:t>Birinci </a:t>
            </a:r>
            <a:r>
              <a:rPr lang="tr-TR" sz="3000" dirty="0"/>
              <a:t>doğumda altmış gün,</a:t>
            </a:r>
            <a:endParaRPr lang="tr-TR" sz="3000" b="1" dirty="0"/>
          </a:p>
          <a:p>
            <a:pPr lvl="0" algn="just"/>
            <a:r>
              <a:rPr lang="tr-TR" sz="3000" dirty="0"/>
              <a:t>İkinci doğumda yüz yirmi gün,</a:t>
            </a:r>
            <a:endParaRPr lang="tr-TR" sz="3000" b="1" dirty="0"/>
          </a:p>
          <a:p>
            <a:pPr lvl="0" algn="just"/>
            <a:r>
              <a:rPr lang="tr-TR" sz="3000" dirty="0"/>
              <a:t>Sonraki doğumlarda ise yüz seksen gün,</a:t>
            </a:r>
            <a:endParaRPr lang="tr-TR" sz="3000" b="1" dirty="0"/>
          </a:p>
          <a:p>
            <a:pPr marL="0" indent="0" algn="just">
              <a:buNone/>
            </a:pPr>
            <a:r>
              <a:rPr lang="tr-TR" sz="3000" dirty="0" smtClean="0"/>
              <a:t>süreyle </a:t>
            </a:r>
            <a:r>
              <a:rPr lang="tr-TR" sz="3000" dirty="0"/>
              <a:t>haftalık çalışma süresinin yarısı kadar ücretsiz izin verilir. Çoğul doğum hâlinde bu sürelere otuzar gün eklenir. Çocuğun engelli doğması hâlinde bu süre üç yüz altmış gün olarak uygulanır. Bu süre içerisinde süt izni uygulanmaz</a:t>
            </a:r>
            <a:r>
              <a:rPr lang="tr-TR" sz="3000" dirty="0" smtClean="0"/>
              <a:t>.</a:t>
            </a:r>
            <a:endParaRPr lang="tr-TR" sz="3000" b="1" dirty="0"/>
          </a:p>
        </p:txBody>
      </p:sp>
    </p:spTree>
    <p:extLst>
      <p:ext uri="{BB962C8B-B14F-4D97-AF65-F5344CB8AC3E}">
        <p14:creationId xmlns:p14="http://schemas.microsoft.com/office/powerpoint/2010/main" val="3390644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3568" y="365125"/>
            <a:ext cx="11000232" cy="585851"/>
          </a:xfrm>
        </p:spPr>
        <p:txBody>
          <a:bodyPr>
            <a:normAutofit fontScale="90000"/>
          </a:bodyPr>
          <a:lstStyle/>
          <a:p>
            <a:r>
              <a:rPr lang="tr-TR" b="1" dirty="0" smtClean="0">
                <a:latin typeface="+mn-lt"/>
              </a:rPr>
              <a:t>Yarım çalışma ödeneği</a:t>
            </a:r>
            <a:endParaRPr lang="tr-TR" b="1" dirty="0">
              <a:latin typeface="+mn-lt"/>
            </a:endParaRPr>
          </a:p>
        </p:txBody>
      </p:sp>
      <p:sp>
        <p:nvSpPr>
          <p:cNvPr id="3" name="İçerik Yer Tutucusu 2"/>
          <p:cNvSpPr>
            <a:spLocks noGrp="1"/>
          </p:cNvSpPr>
          <p:nvPr>
            <p:ph idx="1"/>
          </p:nvPr>
        </p:nvSpPr>
        <p:spPr>
          <a:xfrm>
            <a:off x="353568" y="1072896"/>
            <a:ext cx="11631168" cy="5522976"/>
          </a:xfrm>
        </p:spPr>
        <p:txBody>
          <a:bodyPr>
            <a:normAutofit fontScale="85000" lnSpcReduction="10000"/>
          </a:bodyPr>
          <a:lstStyle/>
          <a:p>
            <a:pPr marL="0" indent="0" algn="just">
              <a:buNone/>
            </a:pPr>
            <a:r>
              <a:rPr lang="tr-TR" dirty="0"/>
              <a:t>Yarım çalışma ödeneği süresi haftalık çalışma süresinin yarısı kadar olacaktır. Bu ödenek çalışılan aya ait aylık prim ve hizmet belgesinin ilişkin olduğu aydan sonraki ikinci ay içinde İşsizlik Fonundan aylık olarak ödenecektir. Doğum ve evlat edinme sonrası yarım çalışma ödeneğinin günlük miktarı, günlük asgari ücretin brüt tutarı kadar olacaktır. Yarım çalışma ödeneğinden yararlanabilmesi için;</a:t>
            </a:r>
            <a:endParaRPr lang="tr-TR" b="1" dirty="0"/>
          </a:p>
          <a:p>
            <a:pPr marL="0" indent="0" algn="just">
              <a:buNone/>
            </a:pPr>
            <a:endParaRPr lang="tr-TR" b="1" dirty="0"/>
          </a:p>
          <a:p>
            <a:pPr algn="just"/>
            <a:r>
              <a:rPr lang="tr-TR" dirty="0"/>
              <a:t>İşçinin adına doğum veya evlat edinme tarihinden önceki son 3 yılda en az 600 gün işsizlik sigortası primi bildirilmiş olması,</a:t>
            </a:r>
            <a:endParaRPr lang="tr-TR" b="1" dirty="0"/>
          </a:p>
          <a:p>
            <a:pPr lvl="0" algn="just"/>
            <a:r>
              <a:rPr lang="tr-TR" dirty="0"/>
              <a:t>Haftalık çalışma süresinin yarısı kadar fiilen çalışılması,</a:t>
            </a:r>
            <a:endParaRPr lang="tr-TR" b="1" dirty="0"/>
          </a:p>
          <a:p>
            <a:pPr lvl="0" algn="just"/>
            <a:r>
              <a:rPr lang="tr-TR" dirty="0"/>
              <a:t>Doğum ve evlat edinme sonrası analık hâli izninin bittiği tarihten itibaren 30 gün içinde İŞKUR’a doğum ve evlat edinme sonrası yarım çalışma belgesi ile başvuruda bulunulması</a:t>
            </a:r>
            <a:r>
              <a:rPr lang="tr-TR" dirty="0" smtClean="0"/>
              <a:t>,</a:t>
            </a:r>
            <a:r>
              <a:rPr lang="tr-TR" dirty="0"/>
              <a:t> </a:t>
            </a:r>
            <a:endParaRPr lang="tr-TR" b="1" dirty="0"/>
          </a:p>
          <a:p>
            <a:pPr marL="0" indent="0" algn="just">
              <a:buNone/>
            </a:pPr>
            <a:r>
              <a:rPr lang="tr-TR" dirty="0"/>
              <a:t>gerekmektedir.</a:t>
            </a:r>
            <a:endParaRPr lang="tr-TR" b="1" dirty="0"/>
          </a:p>
          <a:p>
            <a:pPr marL="0" indent="0" algn="just">
              <a:buNone/>
            </a:pPr>
            <a:endParaRPr lang="tr-TR" b="1" dirty="0"/>
          </a:p>
          <a:p>
            <a:pPr marL="0" indent="0" algn="just">
              <a:buNone/>
            </a:pPr>
            <a:r>
              <a:rPr lang="tr-TR" dirty="0"/>
              <a:t>Mücbir sebepler dışında, başvuruda gecikilen süre doğum ve evlat edinme sonrası yarım çalışma ödeneği almaya hak kazanılan toplam süreden düşülerek ödeme yapılmaktadır.</a:t>
            </a:r>
          </a:p>
        </p:txBody>
      </p:sp>
    </p:spTree>
    <p:extLst>
      <p:ext uri="{BB962C8B-B14F-4D97-AF65-F5344CB8AC3E}">
        <p14:creationId xmlns:p14="http://schemas.microsoft.com/office/powerpoint/2010/main" val="18185543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6032" y="365125"/>
            <a:ext cx="11594592" cy="780923"/>
          </a:xfrm>
        </p:spPr>
        <p:txBody>
          <a:bodyPr>
            <a:normAutofit/>
          </a:bodyPr>
          <a:lstStyle/>
          <a:p>
            <a:pPr algn="just"/>
            <a:r>
              <a:rPr lang="tr-TR" sz="3200" b="1" dirty="0" smtClean="0">
                <a:latin typeface="+mn-lt"/>
              </a:rPr>
              <a:t>Doğum yapan veya evlat edinen işçinin kısmi zamanlı çalışma hakkı</a:t>
            </a:r>
            <a:endParaRPr lang="tr-TR" sz="3200" dirty="0">
              <a:latin typeface="+mn-lt"/>
            </a:endParaRPr>
          </a:p>
        </p:txBody>
      </p:sp>
      <p:sp>
        <p:nvSpPr>
          <p:cNvPr id="3" name="İçerik Yer Tutucusu 2"/>
          <p:cNvSpPr>
            <a:spLocks noGrp="1"/>
          </p:cNvSpPr>
          <p:nvPr>
            <p:ph idx="1"/>
          </p:nvPr>
        </p:nvSpPr>
        <p:spPr>
          <a:xfrm>
            <a:off x="256032" y="1146048"/>
            <a:ext cx="11594592" cy="5559552"/>
          </a:xfrm>
        </p:spPr>
        <p:txBody>
          <a:bodyPr>
            <a:normAutofit/>
          </a:bodyPr>
          <a:lstStyle/>
          <a:p>
            <a:pPr marL="0" indent="0" algn="just">
              <a:buNone/>
            </a:pPr>
            <a:r>
              <a:rPr lang="tr-TR" dirty="0" smtClean="0"/>
              <a:t>İşçinin doğum </a:t>
            </a:r>
            <a:r>
              <a:rPr lang="tr-TR" dirty="0"/>
              <a:t>veya evlat edinme nedeniyle verilen analık izni veya doğum sonrası analık hâli izninin bitiminden itibaren çocuğunun bakımı ve yetiştirilmesi amacıyla verilen iznin bitiminden sonra mecburi ilköğretim çağının başladığı tarihi takip eden ay başına kadar ebeveynlerden biri kısmi süreli çalışma talebinde bulunabilecektir. Bu talep işveren tarafından karşılanacak ve bu talep geçerli fesih nedeni sayılmayacaktır</a:t>
            </a:r>
            <a:r>
              <a:rPr lang="tr-TR" dirty="0" smtClean="0"/>
              <a:t>.</a:t>
            </a:r>
          </a:p>
          <a:p>
            <a:pPr marL="0" indent="0" algn="just">
              <a:buNone/>
            </a:pPr>
            <a:r>
              <a:rPr lang="tr-TR" dirty="0"/>
              <a:t>Üç yaşını doldurmamış bir çocuğu eşiyle birlikte veya münferiden evlat edinenler de çocuğun fiilen teslim edildiği tarihten itibaren bu kapsamda aynı şartlarla kısmi zamanlı çalışma hakkından faydalanacaktır</a:t>
            </a:r>
            <a:r>
              <a:rPr lang="tr-TR" dirty="0" smtClean="0"/>
              <a:t>.</a:t>
            </a:r>
          </a:p>
          <a:p>
            <a:pPr marL="0" indent="0" algn="just">
              <a:buNone/>
            </a:pPr>
            <a:r>
              <a:rPr lang="tr-TR" dirty="0"/>
              <a:t>Kısmi süreli çalışmaya başlayan işçi, aynı çocuk için bir daha bu haktan faydalanmamak üzere tam süreli çalışmaya dönebilir. Tam süreli çalışmaya geri dönmek isteyen işçi, işverene en az bir ay önce yazılı olarak talebini bildirir</a:t>
            </a:r>
            <a:r>
              <a:rPr lang="tr-TR" dirty="0" smtClean="0"/>
              <a:t>.</a:t>
            </a:r>
          </a:p>
          <a:p>
            <a:pPr marL="0" indent="0" algn="just">
              <a:buNone/>
            </a:pPr>
            <a:r>
              <a:rPr lang="tr-TR" dirty="0" smtClean="0"/>
              <a:t>Kısmi zamanlı çalışma süresinden kalan eksik süreler borçlanılabilmektedir.</a:t>
            </a:r>
            <a:endParaRPr lang="tr-TR" dirty="0"/>
          </a:p>
        </p:txBody>
      </p:sp>
    </p:spTree>
    <p:extLst>
      <p:ext uri="{BB962C8B-B14F-4D97-AF65-F5344CB8AC3E}">
        <p14:creationId xmlns:p14="http://schemas.microsoft.com/office/powerpoint/2010/main" val="31473628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828800"/>
            <a:ext cx="9144000" cy="1548384"/>
          </a:xfrm>
        </p:spPr>
        <p:txBody>
          <a:bodyPr/>
          <a:lstStyle/>
          <a:p>
            <a:r>
              <a:rPr lang="tr-TR" sz="8800" dirty="0" smtClean="0"/>
              <a:t>KIDEM TAZMİNATI</a:t>
            </a:r>
            <a:endParaRPr lang="tr-TR" sz="8800" dirty="0"/>
          </a:p>
        </p:txBody>
      </p:sp>
    </p:spTree>
    <p:extLst>
      <p:ext uri="{BB962C8B-B14F-4D97-AF65-F5344CB8AC3E}">
        <p14:creationId xmlns:p14="http://schemas.microsoft.com/office/powerpoint/2010/main" val="17377193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68224" y="188914"/>
            <a:ext cx="11655551" cy="638175"/>
          </a:xfrm>
        </p:spPr>
        <p:txBody>
          <a:bodyPr>
            <a:noAutofit/>
          </a:bodyPr>
          <a:lstStyle/>
          <a:p>
            <a:pPr algn="l">
              <a:defRPr/>
            </a:pPr>
            <a:r>
              <a:rPr lang="tr-TR" sz="4000" b="1" dirty="0" smtClean="0">
                <a:latin typeface="+mn-lt"/>
              </a:rPr>
              <a:t>6552 Sayılı torba yasa (kıdem tazminatı)</a:t>
            </a:r>
            <a:endParaRPr lang="tr-TR" sz="4000" b="1" dirty="0">
              <a:latin typeface="+mn-lt"/>
            </a:endParaRPr>
          </a:p>
        </p:txBody>
      </p:sp>
      <p:sp>
        <p:nvSpPr>
          <p:cNvPr id="4" name="Alt Başlık 2"/>
          <p:cNvSpPr txBox="1">
            <a:spLocks/>
          </p:cNvSpPr>
          <p:nvPr/>
        </p:nvSpPr>
        <p:spPr>
          <a:xfrm>
            <a:off x="268224" y="901519"/>
            <a:ext cx="11655552" cy="5865041"/>
          </a:xfrm>
          <a:prstGeom prst="rect">
            <a:avLst/>
          </a:prstGeom>
          <a:noFill/>
        </p:spPr>
        <p:txBody>
          <a:bodyPr lIns="68580" tIns="34290" rIns="68580" bIns="34290"/>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defRPr/>
            </a:pPr>
            <a:r>
              <a:rPr lang="tr-TR" altLang="tr-TR" sz="2100" b="1" dirty="0"/>
              <a:t>Madde 8- </a:t>
            </a:r>
            <a:r>
              <a:rPr lang="tr-TR" altLang="tr-TR" sz="2100" dirty="0"/>
              <a:t>4857 sayılı Kanunun 112 </a:t>
            </a:r>
            <a:r>
              <a:rPr lang="tr-TR" altLang="tr-TR" sz="2100" dirty="0" err="1"/>
              <a:t>nci</a:t>
            </a:r>
            <a:r>
              <a:rPr lang="tr-TR" altLang="tr-TR" sz="2100" dirty="0"/>
              <a:t> maddesine üç fıkra eklenmiştir.</a:t>
            </a:r>
          </a:p>
          <a:p>
            <a:pPr algn="just">
              <a:defRPr/>
            </a:pPr>
            <a:r>
              <a:rPr lang="tr-TR" sz="2100" b="1" dirty="0" smtClean="0"/>
              <a:t>AÇIKLAMA</a:t>
            </a:r>
            <a:r>
              <a:rPr lang="tr-TR" sz="2100" b="1" dirty="0"/>
              <a:t>: Kamu kurumlarında taşeron olarak çalışan işçilerin çalıştıkları süre, firmanın değişmesinden bağımsız olarak kıdem tazminatında dikkate alınacak ve kamu kurumu tarafından işçiye ödenecektir. </a:t>
            </a:r>
          </a:p>
          <a:p>
            <a:pPr algn="just">
              <a:defRPr/>
            </a:pPr>
            <a:r>
              <a:rPr lang="tr-TR" sz="2100" b="1" dirty="0"/>
              <a:t>Aynı taşeron firma tarafından ve aynı iş sözleşmesi çerçevesinde farklı kamu kurum veya kuruluşlarında çalıştırılmış olan işçilerin </a:t>
            </a:r>
            <a:r>
              <a:rPr lang="tr-TR" sz="2100" dirty="0"/>
              <a:t>kıdem tazminatında farklı kamu kurum ve kuruluşuna ait işyerlerinde geçen hizmet sürelerinin toplamı esas alınacak ve kıdem tazminatı çalıştırıldığı son kamu kurum veya kuruluşu tarafından ödenecektir.</a:t>
            </a:r>
            <a:r>
              <a:rPr lang="tr-TR" sz="2100" b="1" dirty="0"/>
              <a:t> </a:t>
            </a:r>
            <a:endParaRPr lang="tr-TR" sz="2100" dirty="0"/>
          </a:p>
          <a:p>
            <a:pPr algn="just">
              <a:defRPr/>
            </a:pPr>
            <a:r>
              <a:rPr lang="tr-TR" sz="2100" dirty="0"/>
              <a:t>Aynı taşeron firma tarafından 4734 sayılı Kanun kapsamında bulunan idarelere ait işyerleri dışında bir işyerinde çalıştırılmaya devam olunan ve bu şekilde çalıştırıldığı sırada iş sözleşmesi kıdem tazminatı ödenmesini gerektirecek şekilde sona eren işçinin kıdem tazminatı, işçinin yazılı talebiyle kıdem tazminatının söz konusu kamu kurum veya kuruluşlarına ait işyerlerinde geçen süreye ilişkin kısmı, kamu kurum veya kuruluşuna ait çalıştığı son işyerindeki ücretinin yılları itibarıyla asgari ücret artış oranları dikkate alınarak güncellenmiş miktarı üzerinden hesaplanarak çalıştığı son kamu kurum veya kuruluşu tarafından ödenecektir. İlgilinin farklı kamu kurumlarındaki çalışma sürelerini kapsayan kıdem tazminatının son çalıştığı kamu kurumu tarafından ödenmesi halinde, ödemeyi yapan kamu kurumunun ilgili sürelere ilişkin miktarları ilgili kamu kurumundan tahsil etme hakkı saklıdır. Ancak merkezi yönetim kapsamındaki kamu idarelerinin arasında tahsilat işlemi yapılmayacaktır. </a:t>
            </a:r>
          </a:p>
        </p:txBody>
      </p:sp>
    </p:spTree>
    <p:extLst>
      <p:ext uri="{BB962C8B-B14F-4D97-AF65-F5344CB8AC3E}">
        <p14:creationId xmlns:p14="http://schemas.microsoft.com/office/powerpoint/2010/main" val="42504203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33588" y="1370014"/>
            <a:ext cx="7886700" cy="4665026"/>
          </a:xfrm>
          <a:noFill/>
        </p:spPr>
        <p:txBody>
          <a:bodyPr>
            <a:normAutofit fontScale="90000"/>
          </a:bodyPr>
          <a:lstStyle/>
          <a:p>
            <a:pPr algn="ctr">
              <a:defRPr/>
            </a:pPr>
            <a:r>
              <a:rPr lang="tr-TR" b="1" dirty="0"/>
              <a:t>KAMU İHALE KANUNUNA GÖRE İHALE EDİLEN </a:t>
            </a:r>
            <a:r>
              <a:rPr lang="tr-TR" b="1" dirty="0" smtClean="0"/>
              <a:t>PERSONEL ÇALIŞTIRILMASINA </a:t>
            </a:r>
            <a:r>
              <a:rPr lang="tr-TR" b="1" dirty="0"/>
              <a:t>DAYALI HİZMET ALIMLARI </a:t>
            </a:r>
            <a:r>
              <a:rPr lang="tr-TR" b="1" dirty="0" smtClean="0"/>
              <a:t>KAPSAMINDA İSTİHDAM </a:t>
            </a:r>
            <a:r>
              <a:rPr lang="tr-TR" b="1" dirty="0"/>
              <a:t>EDİLEN İŞÇİLERİN KIDEM </a:t>
            </a:r>
            <a:r>
              <a:rPr lang="tr-TR" b="1" dirty="0" smtClean="0"/>
              <a:t>TAZMİNATLARININ ÖDENMESİ </a:t>
            </a:r>
            <a:r>
              <a:rPr lang="tr-TR" b="1" dirty="0"/>
              <a:t>HAKKINDA YÖNETMELİK</a:t>
            </a:r>
            <a:br>
              <a:rPr lang="tr-TR" b="1" dirty="0"/>
            </a:br>
            <a:r>
              <a:rPr lang="tr-TR" b="1" dirty="0"/>
              <a:t> </a:t>
            </a:r>
            <a:br>
              <a:rPr lang="tr-TR" b="1" dirty="0"/>
            </a:br>
            <a:r>
              <a:rPr lang="tr-TR" b="1" dirty="0"/>
              <a:t>8 Şubat 2015 tarih ve 29261 sayılı Resmi </a:t>
            </a:r>
            <a:r>
              <a:rPr lang="tr-TR" b="1" dirty="0" smtClean="0"/>
              <a:t>Gazete</a:t>
            </a:r>
            <a:endParaRPr lang="tr-TR" b="1" dirty="0"/>
          </a:p>
        </p:txBody>
      </p:sp>
      <p:sp>
        <p:nvSpPr>
          <p:cNvPr id="4" name="Unvan 1"/>
          <p:cNvSpPr txBox="1">
            <a:spLocks/>
          </p:cNvSpPr>
          <p:nvPr/>
        </p:nvSpPr>
        <p:spPr>
          <a:xfrm>
            <a:off x="268224" y="188914"/>
            <a:ext cx="11655551" cy="63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4000" b="1" smtClean="0">
                <a:latin typeface="+mn-lt"/>
              </a:rPr>
              <a:t>6552 Sayılı torba yasa (kıdem tazminatı)</a:t>
            </a:r>
            <a:endParaRPr lang="tr-TR" sz="4000" b="1" dirty="0">
              <a:latin typeface="+mn-lt"/>
            </a:endParaRPr>
          </a:p>
        </p:txBody>
      </p:sp>
    </p:spTree>
    <p:extLst>
      <p:ext uri="{BB962C8B-B14F-4D97-AF65-F5344CB8AC3E}">
        <p14:creationId xmlns:p14="http://schemas.microsoft.com/office/powerpoint/2010/main" val="32324567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7729" y="824248"/>
            <a:ext cx="11642501" cy="5759432"/>
          </a:xfrm>
        </p:spPr>
        <p:txBody>
          <a:bodyPr>
            <a:normAutofit fontScale="92500" lnSpcReduction="20000"/>
          </a:bodyPr>
          <a:lstStyle/>
          <a:p>
            <a:pPr marL="0" indent="0">
              <a:buNone/>
            </a:pPr>
            <a:r>
              <a:rPr lang="tr-TR" sz="3200" b="1" dirty="0"/>
              <a:t>Amaç ve kapsam</a:t>
            </a:r>
            <a:endParaRPr lang="tr-TR" sz="3200" dirty="0"/>
          </a:p>
          <a:p>
            <a:pPr marL="0" indent="0" algn="just">
              <a:buNone/>
            </a:pPr>
            <a:r>
              <a:rPr lang="tr-TR" sz="3200" b="1" dirty="0"/>
              <a:t>MADDE 1 –</a:t>
            </a:r>
            <a:r>
              <a:rPr lang="tr-TR" sz="3200" dirty="0"/>
              <a:t> (1) Bu Yönetmeliğin amacı, 4/1/2002 tarihli ve </a:t>
            </a:r>
            <a:r>
              <a:rPr lang="tr-TR" sz="3200" b="1" dirty="0"/>
              <a:t>4734 sayılı Kamu İhale Kanununun 62 </a:t>
            </a:r>
            <a:r>
              <a:rPr lang="tr-TR" sz="3200" b="1" dirty="0" err="1"/>
              <a:t>nci</a:t>
            </a:r>
            <a:r>
              <a:rPr lang="tr-TR" sz="3200" b="1" dirty="0"/>
              <a:t> maddesinin birinci fıkrasının (e) bendi uyarınca yapılan ihaleler kapsamında,</a:t>
            </a:r>
            <a:r>
              <a:rPr lang="tr-TR" sz="3200" dirty="0"/>
              <a:t> alt işverenler tarafından çalıştırılan işçilerin kıdem tazminatlarının ödenmesinde; kamu kurum veya kuruluşlarında geçen hizmet sürelerinin hesaplanması, alt işveren ile alt işveren işçisinden istenecek belgeler, merkezi yönetim kapsamı dışındaki kamu kurum veya kuruluşları arasındaki hizmet sürelerine tekabül eden tutarların tahsil ve ödeme işlemleri ile diğer hususlara ilişkin usul ve esasları düzenlemektir</a:t>
            </a:r>
            <a:r>
              <a:rPr lang="tr-TR" sz="3200" dirty="0" smtClean="0"/>
              <a:t>.</a:t>
            </a:r>
          </a:p>
          <a:p>
            <a:pPr marL="0" indent="0" algn="just">
              <a:buNone/>
            </a:pPr>
            <a:endParaRPr lang="tr-TR" sz="3200" dirty="0"/>
          </a:p>
          <a:p>
            <a:pPr marL="0" indent="0" algn="just">
              <a:buNone/>
            </a:pPr>
            <a:r>
              <a:rPr lang="tr-TR" sz="3200" b="1" dirty="0" smtClean="0">
                <a:solidFill>
                  <a:srgbClr val="FF0000"/>
                </a:solidFill>
              </a:rPr>
              <a:t>Bu madde kapsamında taşeron işçi olarak geçen sürelerden sadece açık, pazarlık vs. ihale usulü ile hizmet alımı yapılan sürelere kıdem tazminatı ödeniyor. Doğrudan temin veya ihaleden başka usullerle alınan hizmet nedeniyle geçen sürelere kıdem tazminatı ödenmiyor. Kadroya geçen işçinin bu sürelerinin de kapsamda olup olmadığı açık değildir.  </a:t>
            </a:r>
            <a:endParaRPr lang="tr-TR" sz="3200" b="1" dirty="0">
              <a:solidFill>
                <a:srgbClr val="FF0000"/>
              </a:solidFill>
            </a:endParaRPr>
          </a:p>
          <a:p>
            <a:pPr marL="0" indent="0">
              <a:buNone/>
            </a:pPr>
            <a:endParaRPr lang="tr-TR" sz="3200" dirty="0"/>
          </a:p>
        </p:txBody>
      </p:sp>
      <p:sp>
        <p:nvSpPr>
          <p:cNvPr id="5" name="Unvan 1"/>
          <p:cNvSpPr txBox="1">
            <a:spLocks/>
          </p:cNvSpPr>
          <p:nvPr/>
        </p:nvSpPr>
        <p:spPr>
          <a:xfrm>
            <a:off x="268224" y="188914"/>
            <a:ext cx="11655551" cy="63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4000" b="1" smtClean="0">
                <a:latin typeface="+mn-lt"/>
              </a:rPr>
              <a:t>6552 Sayılı torba yasa (kıdem tazminatı)</a:t>
            </a:r>
            <a:endParaRPr lang="tr-TR" sz="4000" b="1" dirty="0">
              <a:latin typeface="+mn-lt"/>
            </a:endParaRPr>
          </a:p>
        </p:txBody>
      </p:sp>
    </p:spTree>
    <p:extLst>
      <p:ext uri="{BB962C8B-B14F-4D97-AF65-F5344CB8AC3E}">
        <p14:creationId xmlns:p14="http://schemas.microsoft.com/office/powerpoint/2010/main" val="29668397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Unvan 1"/>
          <p:cNvSpPr>
            <a:spLocks noGrp="1"/>
          </p:cNvSpPr>
          <p:nvPr>
            <p:ph type="title"/>
          </p:nvPr>
        </p:nvSpPr>
        <p:spPr>
          <a:xfrm>
            <a:off x="838199" y="777960"/>
            <a:ext cx="10515600" cy="1036955"/>
          </a:xfrm>
        </p:spPr>
        <p:txBody>
          <a:bodyPr/>
          <a:lstStyle/>
          <a:p>
            <a:pPr algn="just"/>
            <a:r>
              <a:rPr lang="tr-TR" altLang="tr-TR" b="1" dirty="0" smtClean="0"/>
              <a:t>Aynı kamu kurum veya kuruluşunda çalışanlar</a:t>
            </a:r>
          </a:p>
        </p:txBody>
      </p:sp>
      <p:sp>
        <p:nvSpPr>
          <p:cNvPr id="129027" name="İçerik Yer Tutucusu 2"/>
          <p:cNvSpPr>
            <a:spLocks noGrp="1"/>
          </p:cNvSpPr>
          <p:nvPr>
            <p:ph idx="1"/>
          </p:nvPr>
        </p:nvSpPr>
        <p:spPr>
          <a:xfrm>
            <a:off x="838200" y="1814915"/>
            <a:ext cx="10515599" cy="4114800"/>
          </a:xfrm>
          <a:noFill/>
        </p:spPr>
        <p:txBody>
          <a:bodyPr>
            <a:normAutofit/>
          </a:bodyPr>
          <a:lstStyle/>
          <a:p>
            <a:pPr marL="0" indent="0" algn="just">
              <a:buNone/>
            </a:pPr>
            <a:r>
              <a:rPr lang="tr-TR" altLang="tr-TR" b="1" dirty="0"/>
              <a:t>MADDE 5 –</a:t>
            </a:r>
            <a:r>
              <a:rPr lang="tr-TR" altLang="tr-TR" dirty="0"/>
              <a:t> (1) Alt işverenlerinin değişip değişmediğine bakılmaksızın aralıksız olarak aynı kamu kurum veya kuruluşuna ait işyerlerinde çalışan işçilerin kıdem tazminatına esas hizmet süreleri, bu işyerlerinde 4734 sayılı Kanunun 62 </a:t>
            </a:r>
            <a:r>
              <a:rPr lang="tr-TR" altLang="tr-TR" dirty="0" err="1"/>
              <a:t>nci</a:t>
            </a:r>
            <a:r>
              <a:rPr lang="tr-TR" altLang="tr-TR" dirty="0"/>
              <a:t> maddesinin birinci fıkrasının (e) bendi uyarınca yapılan ihaleler kapsamında geçen toplam çalışma süreleri esas alınarak tespit olunur.</a:t>
            </a:r>
          </a:p>
          <a:p>
            <a:pPr marL="0" indent="0" algn="just">
              <a:buNone/>
            </a:pPr>
            <a:r>
              <a:rPr lang="tr-TR" altLang="tr-TR" dirty="0"/>
              <a:t>(2) Son alt işverenleri ile yapılmış olan iş sözleşmeleri kıdem tazminatına hak kazanacak şekilde sona eren işçilerin birinci fıkraya göre tespit edilen sürelere ilişkin kıdem tazminatları, ilgili kamu kurum veya kuruluşu tarafından ödenir.</a:t>
            </a:r>
          </a:p>
        </p:txBody>
      </p:sp>
      <p:sp>
        <p:nvSpPr>
          <p:cNvPr id="4" name="Unvan 1"/>
          <p:cNvSpPr txBox="1">
            <a:spLocks/>
          </p:cNvSpPr>
          <p:nvPr/>
        </p:nvSpPr>
        <p:spPr>
          <a:xfrm>
            <a:off x="268224" y="188914"/>
            <a:ext cx="11655551" cy="63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4000" b="1" smtClean="0">
                <a:latin typeface="+mn-lt"/>
              </a:rPr>
              <a:t>6552 Sayılı torba yasa (kıdem tazminatı)</a:t>
            </a:r>
            <a:endParaRPr lang="tr-TR" sz="4000" b="1" dirty="0">
              <a:latin typeface="+mn-lt"/>
            </a:endParaRPr>
          </a:p>
        </p:txBody>
      </p:sp>
    </p:spTree>
    <p:extLst>
      <p:ext uri="{BB962C8B-B14F-4D97-AF65-F5344CB8AC3E}">
        <p14:creationId xmlns:p14="http://schemas.microsoft.com/office/powerpoint/2010/main" val="39357252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Unvan 1"/>
          <p:cNvSpPr>
            <a:spLocks noGrp="1"/>
          </p:cNvSpPr>
          <p:nvPr>
            <p:ph type="title"/>
          </p:nvPr>
        </p:nvSpPr>
        <p:spPr>
          <a:xfrm>
            <a:off x="314008" y="922094"/>
            <a:ext cx="10515600" cy="806852"/>
          </a:xfrm>
        </p:spPr>
        <p:txBody>
          <a:bodyPr/>
          <a:lstStyle/>
          <a:p>
            <a:r>
              <a:rPr lang="tr-TR" altLang="tr-TR" b="1" dirty="0" smtClean="0"/>
              <a:t>Farklı kamu kurum veya kuruluşunda çalışanlar</a:t>
            </a:r>
            <a:endParaRPr lang="tr-TR" altLang="tr-TR" dirty="0" smtClean="0"/>
          </a:p>
        </p:txBody>
      </p:sp>
      <p:sp>
        <p:nvSpPr>
          <p:cNvPr id="3" name="İçerik Yer Tutucusu 2"/>
          <p:cNvSpPr>
            <a:spLocks noGrp="1"/>
          </p:cNvSpPr>
          <p:nvPr>
            <p:ph idx="1"/>
          </p:nvPr>
        </p:nvSpPr>
        <p:spPr>
          <a:xfrm>
            <a:off x="314008" y="1728946"/>
            <a:ext cx="11643360" cy="5129054"/>
          </a:xfrm>
          <a:noFill/>
        </p:spPr>
        <p:txBody>
          <a:bodyPr>
            <a:normAutofit/>
          </a:bodyPr>
          <a:lstStyle/>
          <a:p>
            <a:pPr marL="0" indent="0" algn="just">
              <a:buNone/>
              <a:defRPr/>
            </a:pPr>
            <a:r>
              <a:rPr lang="tr-TR" sz="3200" b="1" dirty="0" smtClean="0"/>
              <a:t>MADDE </a:t>
            </a:r>
            <a:r>
              <a:rPr lang="tr-TR" sz="3200" b="1" dirty="0"/>
              <a:t>6 –</a:t>
            </a:r>
            <a:r>
              <a:rPr lang="tr-TR" sz="3200" dirty="0"/>
              <a:t> (1) </a:t>
            </a:r>
            <a:r>
              <a:rPr lang="tr-TR" sz="3200" b="1" dirty="0"/>
              <a:t>Aynı alt işveren tarafından ve aynı iş sözleşmesine tabi olarak farklı kamu kurum veya kuruluşlarında çalıştırılan işçilerin </a:t>
            </a:r>
            <a:r>
              <a:rPr lang="tr-TR" sz="3200" dirty="0"/>
              <a:t>kıdem tazminatına esas hizmet süreleri, 4734 sayılı Kanunun 62 </a:t>
            </a:r>
            <a:r>
              <a:rPr lang="tr-TR" sz="3200" dirty="0" err="1"/>
              <a:t>nci</a:t>
            </a:r>
            <a:r>
              <a:rPr lang="tr-TR" sz="3200" dirty="0"/>
              <a:t> maddesinin birinci fıkrasının (e) bendi kapsamında farklı kamu kurum veya kuruluşuna ait işyerlerinde geçen hizmet sürelerinin toplamı esas alınarak tespit olunur.</a:t>
            </a:r>
          </a:p>
          <a:p>
            <a:pPr marL="0" indent="0" algn="just">
              <a:buNone/>
              <a:defRPr/>
            </a:pPr>
            <a:r>
              <a:rPr lang="tr-TR" sz="3200" dirty="0"/>
              <a:t>(2) Farklı kamu kurum veya kuruluşlarda çalıştırılan işçilerden son alt işvereni ile yapılmış olan iş sözleşmeleri kıdem tazminatı ödenmesini gerektirecek şekilde sona erenlerin birinci fıkraya göre tespit edilen sürelere ilişkin kıdem tazminatları, çalıştırıldığı son kamu kurum veya kuruluşu tarafından ödenir</a:t>
            </a:r>
            <a:r>
              <a:rPr lang="tr-TR" sz="3200" dirty="0" smtClean="0"/>
              <a:t>.</a:t>
            </a:r>
            <a:endParaRPr lang="tr-TR" sz="3200" dirty="0"/>
          </a:p>
        </p:txBody>
      </p:sp>
      <p:sp>
        <p:nvSpPr>
          <p:cNvPr id="4" name="Unvan 1"/>
          <p:cNvSpPr txBox="1">
            <a:spLocks/>
          </p:cNvSpPr>
          <p:nvPr/>
        </p:nvSpPr>
        <p:spPr>
          <a:xfrm>
            <a:off x="268224" y="188914"/>
            <a:ext cx="11655551" cy="63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4000" b="1" smtClean="0">
                <a:latin typeface="+mn-lt"/>
              </a:rPr>
              <a:t>6552 Sayılı torba yasa (kıdem tazminatı)</a:t>
            </a:r>
            <a:endParaRPr lang="tr-TR" sz="4000" b="1" dirty="0">
              <a:latin typeface="+mn-lt"/>
            </a:endParaRPr>
          </a:p>
        </p:txBody>
      </p:sp>
    </p:spTree>
    <p:extLst>
      <p:ext uri="{BB962C8B-B14F-4D97-AF65-F5344CB8AC3E}">
        <p14:creationId xmlns:p14="http://schemas.microsoft.com/office/powerpoint/2010/main" val="262779238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8942" y="438912"/>
            <a:ext cx="11668258" cy="1043189"/>
          </a:xfrm>
        </p:spPr>
        <p:txBody>
          <a:bodyPr>
            <a:normAutofit/>
          </a:bodyPr>
          <a:lstStyle/>
          <a:p>
            <a:pPr algn="just">
              <a:defRPr/>
            </a:pPr>
            <a:r>
              <a:rPr lang="tr-TR" sz="3200" b="1" dirty="0">
                <a:latin typeface="+mn-lt"/>
                <a:ea typeface="+mn-ea"/>
                <a:cs typeface="+mn-cs"/>
              </a:rPr>
              <a:t>Kamu kurum veya kuruluşlarından sonra özel sektör işyerinde çalışmaya devam </a:t>
            </a:r>
            <a:r>
              <a:rPr lang="tr-TR" sz="3200" b="1" dirty="0" smtClean="0">
                <a:latin typeface="+mn-lt"/>
                <a:ea typeface="+mn-ea"/>
                <a:cs typeface="+mn-cs"/>
              </a:rPr>
              <a:t>edenler</a:t>
            </a:r>
            <a:endParaRPr lang="tr-TR" sz="3200" b="1" dirty="0">
              <a:latin typeface="+mn-lt"/>
              <a:ea typeface="+mn-ea"/>
              <a:cs typeface="+mn-cs"/>
            </a:endParaRPr>
          </a:p>
        </p:txBody>
      </p:sp>
      <p:sp>
        <p:nvSpPr>
          <p:cNvPr id="3" name="İçerik Yer Tutucusu 2"/>
          <p:cNvSpPr>
            <a:spLocks noGrp="1"/>
          </p:cNvSpPr>
          <p:nvPr>
            <p:ph idx="1"/>
          </p:nvPr>
        </p:nvSpPr>
        <p:spPr>
          <a:xfrm>
            <a:off x="173866" y="1482101"/>
            <a:ext cx="11758410" cy="5272267"/>
          </a:xfrm>
          <a:noFill/>
        </p:spPr>
        <p:txBody>
          <a:bodyPr>
            <a:normAutofit/>
          </a:bodyPr>
          <a:lstStyle/>
          <a:p>
            <a:pPr marL="0" indent="0" algn="just">
              <a:buNone/>
              <a:defRPr/>
            </a:pPr>
            <a:r>
              <a:rPr lang="tr-TR" b="1" dirty="0" smtClean="0"/>
              <a:t>MADDE </a:t>
            </a:r>
            <a:r>
              <a:rPr lang="tr-TR" b="1" dirty="0"/>
              <a:t>7 –</a:t>
            </a:r>
            <a:r>
              <a:rPr lang="tr-TR" dirty="0"/>
              <a:t> (1) Alt işveren ile yapmış olduğu iş sözleşmesi sona ermeyen ve alt işveren tarafından 4734 sayılı Kanun kapsamında bulunan idarelere ait işyerleri dışında bir işyerinde çalıştırılmaya devam olunanlardan iş sözleşmesi kıdem tazminatına hak kazanacak şekilde sona eren işçilerin kıdem tazminatına esas hizmet süreleri, 4734 sayılı Kanunun 62 </a:t>
            </a:r>
            <a:r>
              <a:rPr lang="tr-TR" dirty="0" err="1"/>
              <a:t>nci</a:t>
            </a:r>
            <a:r>
              <a:rPr lang="tr-TR" dirty="0"/>
              <a:t> maddesinin birinci fıkrasının (e) bendi kapsamında aynı veya farklı kamu kurum veya kuruluşuna ait işyerlerinde geçen hizmet sürelerinin toplamı esas alınarak tespit olunur.</a:t>
            </a:r>
          </a:p>
          <a:p>
            <a:pPr marL="0" indent="0" algn="just">
              <a:buNone/>
              <a:defRPr/>
            </a:pPr>
            <a:r>
              <a:rPr lang="tr-TR" dirty="0"/>
              <a:t>(2) </a:t>
            </a:r>
            <a:r>
              <a:rPr lang="tr-TR" b="1" dirty="0">
                <a:solidFill>
                  <a:srgbClr val="0070C0"/>
                </a:solidFill>
              </a:rPr>
              <a:t>Bu işçilerden son alt işverenleri ile yapılmış olan iş sözleşmeleri kıdem tazminatına hak kazanacak şekilde sona ermiş olanların birinci fıkraya göre tespit edilen sürelere ilişkin kıdem tazminatları, çalıştırıldıkları son kamu kurum veya kuruluşu tarafından kendi işyerindeki en son ücretinin, yılları itibarıyla asgari ücret artış oranları dikkate alınarak güncellenmiş miktarı üzerinden hesaplanarak ödenir</a:t>
            </a:r>
            <a:r>
              <a:rPr lang="tr-TR" b="1" dirty="0" smtClean="0">
                <a:solidFill>
                  <a:srgbClr val="0070C0"/>
                </a:solidFill>
              </a:rPr>
              <a:t>.</a:t>
            </a:r>
            <a:endParaRPr lang="tr-TR" dirty="0"/>
          </a:p>
        </p:txBody>
      </p:sp>
      <p:sp>
        <p:nvSpPr>
          <p:cNvPr id="4" name="Unvan 1"/>
          <p:cNvSpPr txBox="1">
            <a:spLocks/>
          </p:cNvSpPr>
          <p:nvPr/>
        </p:nvSpPr>
        <p:spPr>
          <a:xfrm>
            <a:off x="276725" y="3244"/>
            <a:ext cx="11655551" cy="63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4000" b="1" smtClean="0">
                <a:latin typeface="+mn-lt"/>
              </a:rPr>
              <a:t>6552 Sayılı torba yasa (kıdem tazminatı)</a:t>
            </a:r>
            <a:endParaRPr lang="tr-TR" sz="4000" b="1" dirty="0">
              <a:latin typeface="+mn-lt"/>
            </a:endParaRPr>
          </a:p>
        </p:txBody>
      </p:sp>
    </p:spTree>
    <p:extLst>
      <p:ext uri="{BB962C8B-B14F-4D97-AF65-F5344CB8AC3E}">
        <p14:creationId xmlns:p14="http://schemas.microsoft.com/office/powerpoint/2010/main" val="1297331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57200" y="475488"/>
            <a:ext cx="11369040" cy="604723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000" b="1" dirty="0" smtClean="0"/>
              <a:t>04.12.2017 Tarihinin İstisnaları</a:t>
            </a:r>
          </a:p>
          <a:p>
            <a:pPr algn="just"/>
            <a:endParaRPr lang="tr-TR" sz="4000" b="1" dirty="0" smtClean="0"/>
          </a:p>
          <a:p>
            <a:pPr algn="just"/>
            <a:r>
              <a:rPr lang="tr-TR" sz="4000" dirty="0" smtClean="0"/>
              <a:t>04.12.2017 tarihinde </a:t>
            </a:r>
          </a:p>
          <a:p>
            <a:pPr algn="just"/>
            <a:r>
              <a:rPr lang="tr-TR" sz="4000" dirty="0" smtClean="0"/>
              <a:t>Doğum nedeniyle iş sözleşmeleri askıda olanlar </a:t>
            </a:r>
            <a:r>
              <a:rPr lang="tr-TR" sz="4000" i="1" dirty="0" smtClean="0">
                <a:solidFill>
                  <a:srgbClr val="FF0000"/>
                </a:solidFill>
              </a:rPr>
              <a:t>(doğum öncesi ve sonrası ücretli veya ücretsiz kanuni izinler dahil)</a:t>
            </a:r>
          </a:p>
          <a:p>
            <a:pPr algn="just"/>
            <a:r>
              <a:rPr lang="tr-TR" sz="4000" dirty="0" smtClean="0"/>
              <a:t>Sağlık kurulu raporuyla belgelendirilen sağlık sorunları nedenleriyle iş sözleşmeleri askıda olanlar.  </a:t>
            </a:r>
          </a:p>
          <a:p>
            <a:pPr algn="just"/>
            <a:r>
              <a:rPr lang="tr-TR" sz="4000" dirty="0" smtClean="0"/>
              <a:t>Askerde bulunanlar.</a:t>
            </a:r>
          </a:p>
          <a:p>
            <a:pPr algn="just"/>
            <a:endParaRPr lang="tr-TR" sz="4000" dirty="0" smtClean="0"/>
          </a:p>
          <a:p>
            <a:endParaRPr lang="tr-TR" sz="4000" dirty="0"/>
          </a:p>
        </p:txBody>
      </p:sp>
    </p:spTree>
    <p:extLst>
      <p:ext uri="{BB962C8B-B14F-4D97-AF65-F5344CB8AC3E}">
        <p14:creationId xmlns:p14="http://schemas.microsoft.com/office/powerpoint/2010/main" val="42917765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Unvan 1"/>
          <p:cNvSpPr>
            <a:spLocks noGrp="1"/>
          </p:cNvSpPr>
          <p:nvPr>
            <p:ph type="title"/>
          </p:nvPr>
        </p:nvSpPr>
        <p:spPr>
          <a:xfrm>
            <a:off x="1957386" y="2168208"/>
            <a:ext cx="8277225" cy="658812"/>
          </a:xfrm>
        </p:spPr>
        <p:txBody>
          <a:bodyPr>
            <a:normAutofit fontScale="90000"/>
          </a:bodyPr>
          <a:lstStyle/>
          <a:p>
            <a:pPr algn="ctr"/>
            <a:r>
              <a:rPr lang="tr-TR" altLang="tr-TR" b="1" dirty="0" smtClean="0"/>
              <a:t>KIDEM TAZMİNATINA HAK KAZANMA KOŞULLARI</a:t>
            </a:r>
            <a:endParaRPr lang="tr-TR" altLang="tr-TR" dirty="0" smtClean="0"/>
          </a:p>
        </p:txBody>
      </p:sp>
      <p:sp>
        <p:nvSpPr>
          <p:cNvPr id="123907" name="İçerik Yer Tutucusu 2"/>
          <p:cNvSpPr>
            <a:spLocks noGrp="1"/>
          </p:cNvSpPr>
          <p:nvPr>
            <p:ph idx="1"/>
          </p:nvPr>
        </p:nvSpPr>
        <p:spPr>
          <a:xfrm>
            <a:off x="838199" y="3410928"/>
            <a:ext cx="10515600" cy="2360009"/>
          </a:xfrm>
          <a:noFill/>
        </p:spPr>
        <p:txBody>
          <a:bodyPr/>
          <a:lstStyle/>
          <a:p>
            <a:pPr marL="0" indent="0" algn="just">
              <a:buNone/>
            </a:pPr>
            <a:r>
              <a:rPr lang="tr-TR" altLang="tr-TR" sz="3300" b="1" dirty="0"/>
              <a:t>MADDE 4 – </a:t>
            </a:r>
            <a:r>
              <a:rPr lang="tr-TR" altLang="tr-TR" sz="3300" dirty="0"/>
              <a:t>(1) Kıdem tazminatına hak kazanılmasında, 4857 sayılı Kanunun 120 </a:t>
            </a:r>
            <a:r>
              <a:rPr lang="tr-TR" altLang="tr-TR" sz="3300" dirty="0" err="1"/>
              <a:t>nci</a:t>
            </a:r>
            <a:r>
              <a:rPr lang="tr-TR" altLang="tr-TR" sz="3300" dirty="0"/>
              <a:t> maddesi ile yürürlükte bırakılan mülga 25/8/1971 tarihli ve 1475 sayılı İş Kanununun yürürlükte olan 14 üncü maddesi hükmü uygulanır.</a:t>
            </a:r>
          </a:p>
        </p:txBody>
      </p:sp>
      <p:sp>
        <p:nvSpPr>
          <p:cNvPr id="4" name="Unvan 1"/>
          <p:cNvSpPr txBox="1">
            <a:spLocks/>
          </p:cNvSpPr>
          <p:nvPr/>
        </p:nvSpPr>
        <p:spPr>
          <a:xfrm>
            <a:off x="268224" y="188914"/>
            <a:ext cx="11655551" cy="6381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tr-TR" sz="4000" b="1" smtClean="0">
                <a:latin typeface="+mn-lt"/>
              </a:rPr>
              <a:t>6552 Sayılı torba yasa (kıdem tazminatı)</a:t>
            </a:r>
            <a:endParaRPr lang="tr-TR" sz="4000" b="1" dirty="0">
              <a:latin typeface="+mn-lt"/>
            </a:endParaRPr>
          </a:p>
        </p:txBody>
      </p:sp>
    </p:spTree>
    <p:extLst>
      <p:ext uri="{BB962C8B-B14F-4D97-AF65-F5344CB8AC3E}">
        <p14:creationId xmlns:p14="http://schemas.microsoft.com/office/powerpoint/2010/main" val="386600679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Unvan 1"/>
          <p:cNvSpPr>
            <a:spLocks noGrp="1"/>
          </p:cNvSpPr>
          <p:nvPr>
            <p:ph type="title"/>
          </p:nvPr>
        </p:nvSpPr>
        <p:spPr>
          <a:xfrm>
            <a:off x="373487" y="191731"/>
            <a:ext cx="9723548" cy="490850"/>
          </a:xfrm>
        </p:spPr>
        <p:txBody>
          <a:bodyPr>
            <a:normAutofit fontScale="90000"/>
          </a:bodyPr>
          <a:lstStyle/>
          <a:p>
            <a:r>
              <a:rPr lang="tr-TR" altLang="tr-TR" b="1" dirty="0" smtClean="0">
                <a:latin typeface="+mn-lt"/>
              </a:rPr>
              <a:t>Kıdem tazminatına hak kazanma</a:t>
            </a:r>
          </a:p>
        </p:txBody>
      </p:sp>
      <p:sp>
        <p:nvSpPr>
          <p:cNvPr id="3" name="İçerik Yer Tutucusu 2"/>
          <p:cNvSpPr>
            <a:spLocks noGrp="1"/>
          </p:cNvSpPr>
          <p:nvPr>
            <p:ph idx="1"/>
          </p:nvPr>
        </p:nvSpPr>
        <p:spPr>
          <a:xfrm>
            <a:off x="373487" y="682581"/>
            <a:ext cx="11552350" cy="6046630"/>
          </a:xfrm>
          <a:noFill/>
        </p:spPr>
        <p:txBody>
          <a:bodyPr>
            <a:normAutofit lnSpcReduction="10000"/>
          </a:bodyPr>
          <a:lstStyle/>
          <a:p>
            <a:pPr marL="0" indent="0" algn="just">
              <a:buNone/>
              <a:defRPr/>
            </a:pPr>
            <a:r>
              <a:rPr lang="tr-TR" dirty="0"/>
              <a:t>işçilerin kıdem tazminatları, hizmet sözleşmelerinin;</a:t>
            </a:r>
          </a:p>
          <a:p>
            <a:pPr algn="just">
              <a:defRPr/>
            </a:pPr>
            <a:r>
              <a:rPr lang="tr-TR" b="1" dirty="0">
                <a:solidFill>
                  <a:srgbClr val="C00000"/>
                </a:solidFill>
              </a:rPr>
              <a:t>İşverenleri tarafından ahlak ve iyi niyet kurallarına uymayan haller ve benzeri sebepler </a:t>
            </a:r>
            <a:r>
              <a:rPr lang="tr-TR" b="1" dirty="0" smtClean="0">
                <a:solidFill>
                  <a:srgbClr val="C00000"/>
                </a:solidFill>
              </a:rPr>
              <a:t>dışında</a:t>
            </a:r>
            <a:r>
              <a:rPr lang="tr-TR" b="1" dirty="0">
                <a:solidFill>
                  <a:srgbClr val="C00000"/>
                </a:solidFill>
              </a:rPr>
              <a:t> </a:t>
            </a:r>
            <a:r>
              <a:rPr lang="tr-TR" dirty="0" smtClean="0"/>
              <a:t>(4857 </a:t>
            </a:r>
            <a:r>
              <a:rPr lang="tr-TR" dirty="0"/>
              <a:t>sayılı İş Kanununun 25/II fıkrasında sayılı </a:t>
            </a:r>
            <a:r>
              <a:rPr lang="tr-TR" dirty="0" smtClean="0"/>
              <a:t>sebepler),</a:t>
            </a:r>
            <a:endParaRPr lang="tr-TR" dirty="0"/>
          </a:p>
          <a:p>
            <a:pPr algn="just">
              <a:defRPr/>
            </a:pPr>
            <a:r>
              <a:rPr lang="tr-TR" b="1" dirty="0">
                <a:solidFill>
                  <a:srgbClr val="C00000"/>
                </a:solidFill>
              </a:rPr>
              <a:t>Kendileri tarafından haklı bir nedenle </a:t>
            </a:r>
            <a:r>
              <a:rPr lang="tr-TR" b="1" dirty="0" smtClean="0">
                <a:solidFill>
                  <a:srgbClr val="C00000"/>
                </a:solidFill>
              </a:rPr>
              <a:t>derhal</a:t>
            </a:r>
            <a:r>
              <a:rPr lang="tr-TR" b="1" dirty="0">
                <a:solidFill>
                  <a:srgbClr val="C00000"/>
                </a:solidFill>
              </a:rPr>
              <a:t> </a:t>
            </a:r>
            <a:r>
              <a:rPr lang="tr-TR" dirty="0" smtClean="0"/>
              <a:t>(4857 </a:t>
            </a:r>
            <a:r>
              <a:rPr lang="tr-TR" dirty="0"/>
              <a:t>sayılı İş Kanununun 24. maddesinde sayılı </a:t>
            </a:r>
            <a:r>
              <a:rPr lang="tr-TR" dirty="0" smtClean="0"/>
              <a:t>sebepler),</a:t>
            </a:r>
            <a:endParaRPr lang="tr-TR" dirty="0"/>
          </a:p>
          <a:p>
            <a:pPr algn="just">
              <a:defRPr/>
            </a:pPr>
            <a:r>
              <a:rPr lang="tr-TR" dirty="0"/>
              <a:t>Muvazzaf </a:t>
            </a:r>
            <a:r>
              <a:rPr lang="tr-TR" b="1" dirty="0">
                <a:solidFill>
                  <a:srgbClr val="C00000"/>
                </a:solidFill>
              </a:rPr>
              <a:t>askerlik hizmeti </a:t>
            </a:r>
            <a:r>
              <a:rPr lang="tr-TR" dirty="0"/>
              <a:t>dolayısıyla,</a:t>
            </a:r>
          </a:p>
          <a:p>
            <a:pPr algn="just">
              <a:defRPr/>
            </a:pPr>
            <a:r>
              <a:rPr lang="tr-TR" dirty="0"/>
              <a:t>Bağlı bulundukları kanunla kurulu kurum veya sandıklardan </a:t>
            </a:r>
            <a:r>
              <a:rPr lang="tr-TR" b="1" dirty="0">
                <a:solidFill>
                  <a:srgbClr val="C00000"/>
                </a:solidFill>
              </a:rPr>
              <a:t>yaşlılık, emeklilik veya malullük aylığı yahut toptan ödeme almak amacıyla,</a:t>
            </a:r>
          </a:p>
          <a:p>
            <a:pPr algn="just">
              <a:defRPr/>
            </a:pPr>
            <a:r>
              <a:rPr lang="tr-TR" b="1" dirty="0">
                <a:solidFill>
                  <a:srgbClr val="C00000"/>
                </a:solidFill>
              </a:rPr>
              <a:t>Yaşlılık aylığı bağlanması için öngörülen sigortalılık süresini ve prim ödeme gün sayısını tamamlayarak </a:t>
            </a:r>
            <a:r>
              <a:rPr lang="tr-TR" dirty="0"/>
              <a:t>yaşlılık aylığı bağlanması için gerekli yaşı beklemek üzere kendi istekleri ile işten ayrılmaları nedeniyle,</a:t>
            </a:r>
          </a:p>
          <a:p>
            <a:pPr marL="0" indent="0" algn="just">
              <a:buNone/>
              <a:defRPr/>
            </a:pPr>
            <a:r>
              <a:rPr lang="tr-TR" dirty="0"/>
              <a:t>Sonlanması veya </a:t>
            </a:r>
            <a:r>
              <a:rPr lang="tr-TR" b="1" dirty="0">
                <a:solidFill>
                  <a:srgbClr val="C00000"/>
                </a:solidFill>
              </a:rPr>
              <a:t>kadının evlendiği tarihten itibaren bir yıl içerisinde </a:t>
            </a:r>
            <a:r>
              <a:rPr lang="tr-TR" dirty="0"/>
              <a:t>kendi arzusu ile sona ermesi veya </a:t>
            </a:r>
            <a:r>
              <a:rPr lang="tr-TR" b="1" dirty="0">
                <a:solidFill>
                  <a:srgbClr val="C00000"/>
                </a:solidFill>
              </a:rPr>
              <a:t>işçinin </a:t>
            </a:r>
            <a:r>
              <a:rPr lang="tr-TR" b="1" dirty="0" smtClean="0">
                <a:solidFill>
                  <a:srgbClr val="C00000"/>
                </a:solidFill>
              </a:rPr>
              <a:t>vefatı </a:t>
            </a:r>
            <a:r>
              <a:rPr lang="tr-TR" dirty="0"/>
              <a:t>sebebiyle son bulması halinde </a:t>
            </a:r>
            <a:r>
              <a:rPr lang="tr-TR" dirty="0" smtClean="0"/>
              <a:t>ödenmektedir.</a:t>
            </a:r>
            <a:endParaRPr lang="tr-TR" dirty="0"/>
          </a:p>
        </p:txBody>
      </p:sp>
    </p:spTree>
    <p:extLst>
      <p:ext uri="{BB962C8B-B14F-4D97-AF65-F5344CB8AC3E}">
        <p14:creationId xmlns:p14="http://schemas.microsoft.com/office/powerpoint/2010/main" val="7013058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199" y="476250"/>
            <a:ext cx="11381233" cy="730758"/>
          </a:xfrm>
        </p:spPr>
        <p:txBody>
          <a:bodyPr>
            <a:noAutofit/>
          </a:bodyPr>
          <a:lstStyle/>
          <a:p>
            <a:pPr>
              <a:defRPr/>
            </a:pPr>
            <a:r>
              <a:rPr lang="tr-TR" sz="3200" b="1" dirty="0" smtClean="0">
                <a:latin typeface="+mn-lt"/>
              </a:rPr>
              <a:t>Kıdem tazminatına hak kazanmada prim ödeme günü şartları</a:t>
            </a:r>
            <a:endParaRPr lang="tr-TR" sz="3200" b="1" dirty="0">
              <a:latin typeface="+mn-lt"/>
            </a:endParaRPr>
          </a:p>
        </p:txBody>
      </p:sp>
      <p:sp>
        <p:nvSpPr>
          <p:cNvPr id="128003" name="İçerik Yer Tutucusu 2"/>
          <p:cNvSpPr>
            <a:spLocks noGrp="1"/>
          </p:cNvSpPr>
          <p:nvPr>
            <p:ph idx="1"/>
          </p:nvPr>
        </p:nvSpPr>
        <p:spPr>
          <a:xfrm>
            <a:off x="457199" y="1536192"/>
            <a:ext cx="11488615" cy="4498848"/>
          </a:xfrm>
          <a:noFill/>
        </p:spPr>
        <p:txBody>
          <a:bodyPr>
            <a:normAutofit/>
          </a:bodyPr>
          <a:lstStyle/>
          <a:p>
            <a:pPr marL="0" indent="0" algn="just">
              <a:buNone/>
            </a:pPr>
            <a:r>
              <a:rPr lang="tr-TR" altLang="tr-TR" sz="3200" dirty="0"/>
              <a:t>08.09.1999 tarihinden önce çalışmaya başlayanlar için aylığa hak kazanma koşullarından yaş dışında en az 15 yıllık sigortalılık süresi ve 3600 gün prim ödeme gün sayısı,</a:t>
            </a:r>
          </a:p>
          <a:p>
            <a:pPr marL="0" indent="0" algn="just">
              <a:buNone/>
            </a:pPr>
            <a:r>
              <a:rPr lang="tr-TR" altLang="tr-TR" sz="3200" dirty="0"/>
              <a:t>08.09.1999  tarihinden sonra çalışmaya başlayanlar için ise, yaş koşulu dışında kalan 7000 gün prim ödeme gün sayısını veya,</a:t>
            </a:r>
          </a:p>
          <a:p>
            <a:pPr marL="0" indent="0" algn="just">
              <a:buNone/>
            </a:pPr>
            <a:r>
              <a:rPr lang="tr-TR" altLang="tr-TR" sz="3200" dirty="0"/>
              <a:t>25 yıllık sigortalılık süresini ve 4500 gün prim ödeme gün sayısını tamamladıktan sonra iş akdini kendi istekleri ile sonlandıranlar kıdem tazminatlarını alabilmektedirler.</a:t>
            </a:r>
            <a:endParaRPr lang="tr-TR" altLang="tr-TR" sz="3200" dirty="0">
              <a:latin typeface="Garamond" panose="02020404030301010803" pitchFamily="18" charset="0"/>
            </a:endParaRPr>
          </a:p>
        </p:txBody>
      </p:sp>
    </p:spTree>
    <p:extLst>
      <p:ext uri="{BB962C8B-B14F-4D97-AF65-F5344CB8AC3E}">
        <p14:creationId xmlns:p14="http://schemas.microsoft.com/office/powerpoint/2010/main" val="316368470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9630" y="107219"/>
            <a:ext cx="11723078" cy="736844"/>
          </a:xfrm>
        </p:spPr>
        <p:txBody>
          <a:bodyPr>
            <a:normAutofit/>
          </a:bodyPr>
          <a:lstStyle/>
          <a:p>
            <a:r>
              <a:rPr lang="tr-TR" sz="3600" b="1" dirty="0">
                <a:latin typeface="+mn-lt"/>
              </a:rPr>
              <a:t>Ahlak ve iyi niyet kurallarına </a:t>
            </a:r>
            <a:r>
              <a:rPr lang="tr-TR" sz="3600" b="1" dirty="0" smtClean="0">
                <a:latin typeface="+mn-lt"/>
              </a:rPr>
              <a:t>uymayan </a:t>
            </a:r>
            <a:r>
              <a:rPr lang="tr-TR" sz="3600" b="1" dirty="0">
                <a:latin typeface="+mn-lt"/>
              </a:rPr>
              <a:t>haller ve benzerleri</a:t>
            </a:r>
            <a:r>
              <a:rPr lang="tr-TR" sz="3600" b="1" dirty="0" smtClean="0">
                <a:latin typeface="+mn-lt"/>
              </a:rPr>
              <a:t>:</a:t>
            </a:r>
            <a:endParaRPr lang="tr-TR" sz="3600" b="1" dirty="0">
              <a:latin typeface="+mn-lt"/>
            </a:endParaRPr>
          </a:p>
        </p:txBody>
      </p:sp>
      <p:sp>
        <p:nvSpPr>
          <p:cNvPr id="3" name="İçerik Yer Tutucusu 2"/>
          <p:cNvSpPr>
            <a:spLocks noGrp="1"/>
          </p:cNvSpPr>
          <p:nvPr>
            <p:ph idx="1"/>
          </p:nvPr>
        </p:nvSpPr>
        <p:spPr>
          <a:xfrm>
            <a:off x="269630" y="844063"/>
            <a:ext cx="11441723" cy="5931875"/>
          </a:xfrm>
        </p:spPr>
        <p:txBody>
          <a:bodyPr>
            <a:noAutofit/>
          </a:bodyPr>
          <a:lstStyle/>
          <a:p>
            <a:pPr marL="0" indent="0" algn="just">
              <a:lnSpc>
                <a:spcPct val="100000"/>
              </a:lnSpc>
              <a:spcBef>
                <a:spcPts val="0"/>
              </a:spcBef>
              <a:buNone/>
            </a:pPr>
            <a:r>
              <a:rPr lang="tr-TR" sz="2000" dirty="0" smtClean="0"/>
              <a:t>a</a:t>
            </a:r>
            <a:r>
              <a:rPr lang="tr-TR" sz="2000" dirty="0"/>
              <a:t>)   </a:t>
            </a:r>
            <a:r>
              <a:rPr lang="tr-TR" sz="2000" b="1" dirty="0">
                <a:solidFill>
                  <a:srgbClr val="FF0000"/>
                </a:solidFill>
              </a:rPr>
              <a:t>Hizmet akdi yapıldığı sırada </a:t>
            </a:r>
            <a:r>
              <a:rPr lang="tr-TR" sz="2000" dirty="0"/>
              <a:t>bu akdin esaslı noktalarından biri </a:t>
            </a:r>
            <a:r>
              <a:rPr lang="tr-TR" sz="2000" dirty="0" smtClean="0"/>
              <a:t>için</a:t>
            </a:r>
            <a:r>
              <a:rPr lang="tr-TR" sz="2000" dirty="0"/>
              <a:t> </a:t>
            </a:r>
            <a:r>
              <a:rPr lang="tr-TR" sz="2000" dirty="0" smtClean="0"/>
              <a:t>gerekli </a:t>
            </a:r>
            <a:r>
              <a:rPr lang="tr-TR" sz="2000" dirty="0"/>
              <a:t>vasıflar veya </a:t>
            </a:r>
            <a:r>
              <a:rPr lang="tr-TR" sz="2000" b="1" dirty="0">
                <a:solidFill>
                  <a:srgbClr val="FF0000"/>
                </a:solidFill>
              </a:rPr>
              <a:t>şartlar kendisinde bulunmadığı halde bunların kendisinde </a:t>
            </a:r>
            <a:r>
              <a:rPr lang="tr-TR" sz="2000" b="1" dirty="0" smtClean="0">
                <a:solidFill>
                  <a:srgbClr val="FF0000"/>
                </a:solidFill>
              </a:rPr>
              <a:t>bulunduğunu </a:t>
            </a:r>
            <a:r>
              <a:rPr lang="tr-TR" sz="2000" b="1" dirty="0">
                <a:solidFill>
                  <a:srgbClr val="FF0000"/>
                </a:solidFill>
              </a:rPr>
              <a:t>ileri sürerek, yahut gerçeğe uygun </a:t>
            </a:r>
            <a:r>
              <a:rPr lang="tr-TR" sz="2000" b="1" dirty="0" smtClean="0">
                <a:solidFill>
                  <a:srgbClr val="FF0000"/>
                </a:solidFill>
              </a:rPr>
              <a:t>olmayan </a:t>
            </a:r>
            <a:r>
              <a:rPr lang="tr-TR" sz="2000" b="1" dirty="0">
                <a:solidFill>
                  <a:srgbClr val="FF0000"/>
                </a:solidFill>
              </a:rPr>
              <a:t>bilgiler veya sözler </a:t>
            </a:r>
            <a:r>
              <a:rPr lang="tr-TR" sz="2000" b="1" dirty="0" smtClean="0">
                <a:solidFill>
                  <a:srgbClr val="FF0000"/>
                </a:solidFill>
              </a:rPr>
              <a:t>söyleyerek </a:t>
            </a:r>
            <a:r>
              <a:rPr lang="tr-TR" sz="2000" b="1" dirty="0">
                <a:solidFill>
                  <a:srgbClr val="FF0000"/>
                </a:solidFill>
              </a:rPr>
              <a:t>işçinin işvereni yanıltması</a:t>
            </a:r>
            <a:r>
              <a:rPr lang="tr-TR" sz="2000" b="1" dirty="0" smtClean="0">
                <a:solidFill>
                  <a:srgbClr val="FF0000"/>
                </a:solidFill>
              </a:rPr>
              <a:t>,</a:t>
            </a:r>
          </a:p>
          <a:p>
            <a:pPr marL="0" indent="0" algn="just">
              <a:lnSpc>
                <a:spcPct val="100000"/>
              </a:lnSpc>
              <a:spcBef>
                <a:spcPts val="0"/>
              </a:spcBef>
              <a:buNone/>
            </a:pPr>
            <a:r>
              <a:rPr lang="tr-TR" sz="2000" dirty="0" smtClean="0"/>
              <a:t>b</a:t>
            </a:r>
            <a:r>
              <a:rPr lang="tr-TR" sz="2000" dirty="0"/>
              <a:t>)  İşçinin, İşveren yahut bunların aile üyelerinden birinin şeref ve </a:t>
            </a:r>
            <a:r>
              <a:rPr lang="tr-TR" sz="2000" dirty="0" smtClean="0"/>
              <a:t>namusuna </a:t>
            </a:r>
            <a:r>
              <a:rPr lang="tr-TR" sz="2000" dirty="0"/>
              <a:t>dokunacak sözler </a:t>
            </a:r>
            <a:r>
              <a:rPr lang="tr-TR" sz="2000" dirty="0" err="1"/>
              <a:t>sarfetmesi</a:t>
            </a:r>
            <a:r>
              <a:rPr lang="tr-TR" sz="2000" dirty="0"/>
              <a:t> veya davranışlarda bulunması, yahut </a:t>
            </a:r>
            <a:r>
              <a:rPr lang="tr-TR" sz="2000" b="1" dirty="0" smtClean="0">
                <a:solidFill>
                  <a:srgbClr val="FF0000"/>
                </a:solidFill>
              </a:rPr>
              <a:t>işveren</a:t>
            </a:r>
            <a:r>
              <a:rPr lang="tr-TR" sz="2000" b="1" dirty="0">
                <a:solidFill>
                  <a:srgbClr val="FF0000"/>
                </a:solidFill>
              </a:rPr>
              <a:t> </a:t>
            </a:r>
            <a:r>
              <a:rPr lang="tr-TR" sz="2000" b="1" dirty="0" smtClean="0">
                <a:solidFill>
                  <a:srgbClr val="FF0000"/>
                </a:solidFill>
              </a:rPr>
              <a:t>hakkında </a:t>
            </a:r>
            <a:r>
              <a:rPr lang="tr-TR" sz="2000" b="1" dirty="0">
                <a:solidFill>
                  <a:srgbClr val="FF0000"/>
                </a:solidFill>
              </a:rPr>
              <a:t>şeref ve haysiyet kırıcı asılsız ihbar ve isnatlarda bulunması,        </a:t>
            </a:r>
          </a:p>
          <a:p>
            <a:pPr marL="0" indent="0" algn="just">
              <a:lnSpc>
                <a:spcPct val="100000"/>
              </a:lnSpc>
              <a:spcBef>
                <a:spcPts val="0"/>
              </a:spcBef>
              <a:buNone/>
            </a:pPr>
            <a:r>
              <a:rPr lang="tr-TR" sz="2000" dirty="0" smtClean="0"/>
              <a:t>c</a:t>
            </a:r>
            <a:r>
              <a:rPr lang="tr-TR" sz="2000" dirty="0"/>
              <a:t>)  İşverenin evinde oturan işçinin yaşayışının o evin adabına ve </a:t>
            </a:r>
            <a:r>
              <a:rPr lang="tr-TR" sz="2000" dirty="0" smtClean="0"/>
              <a:t>usullerine uygun </a:t>
            </a:r>
            <a:r>
              <a:rPr lang="tr-TR" sz="2000" dirty="0"/>
              <a:t>veya genel ahlak bakımından düzgün </a:t>
            </a:r>
            <a:r>
              <a:rPr lang="tr-TR" sz="2000" dirty="0" smtClean="0"/>
              <a:t>olmaması,</a:t>
            </a:r>
            <a:endParaRPr lang="tr-TR" sz="2000" dirty="0"/>
          </a:p>
          <a:p>
            <a:pPr marL="0" indent="0" algn="just">
              <a:lnSpc>
                <a:spcPct val="100000"/>
              </a:lnSpc>
              <a:spcBef>
                <a:spcPts val="0"/>
              </a:spcBef>
              <a:buNone/>
            </a:pPr>
            <a:r>
              <a:rPr lang="tr-TR" sz="2000" dirty="0" smtClean="0"/>
              <a:t>ç</a:t>
            </a:r>
            <a:r>
              <a:rPr lang="tr-TR" sz="2000" dirty="0"/>
              <a:t>) İşçinin, işverene yahut onun ailesi üyelerinden birine yahut </a:t>
            </a:r>
            <a:r>
              <a:rPr lang="tr-TR" sz="2000" dirty="0" smtClean="0"/>
              <a:t>işverenin</a:t>
            </a:r>
            <a:r>
              <a:rPr lang="tr-TR" sz="2000" dirty="0"/>
              <a:t> </a:t>
            </a:r>
            <a:r>
              <a:rPr lang="tr-TR" sz="2000" dirty="0" smtClean="0"/>
              <a:t>başka </a:t>
            </a:r>
            <a:r>
              <a:rPr lang="tr-TR" sz="2000" dirty="0"/>
              <a:t>işçisine sataşması veya 77 </a:t>
            </a:r>
            <a:r>
              <a:rPr lang="tr-TR" sz="2000" dirty="0" err="1"/>
              <a:t>nci</a:t>
            </a:r>
            <a:r>
              <a:rPr lang="tr-TR" sz="2000" dirty="0"/>
              <a:t> maddeye aykırı hareket </a:t>
            </a:r>
            <a:r>
              <a:rPr lang="tr-TR" sz="2000" dirty="0" smtClean="0"/>
              <a:t>etmesi,</a:t>
            </a:r>
            <a:endParaRPr lang="tr-TR" sz="2000" dirty="0"/>
          </a:p>
          <a:p>
            <a:pPr marL="0" indent="0" algn="just">
              <a:lnSpc>
                <a:spcPct val="100000"/>
              </a:lnSpc>
              <a:spcBef>
                <a:spcPts val="0"/>
              </a:spcBef>
              <a:buNone/>
            </a:pPr>
            <a:r>
              <a:rPr lang="tr-TR" sz="2000" dirty="0" smtClean="0"/>
              <a:t>d</a:t>
            </a:r>
            <a:r>
              <a:rPr lang="tr-TR" sz="2000" dirty="0"/>
              <a:t>) </a:t>
            </a:r>
            <a:r>
              <a:rPr lang="tr-TR" sz="2000" b="1" dirty="0">
                <a:solidFill>
                  <a:srgbClr val="FF0000"/>
                </a:solidFill>
              </a:rPr>
              <a:t>İşçinin, işverenin güvenini kötüye kullanmak, hırsızlık yapmak, </a:t>
            </a:r>
            <a:r>
              <a:rPr lang="tr-TR" sz="2000" b="1" dirty="0" smtClean="0">
                <a:solidFill>
                  <a:srgbClr val="FF0000"/>
                </a:solidFill>
              </a:rPr>
              <a:t>işverenin </a:t>
            </a:r>
            <a:r>
              <a:rPr lang="tr-TR" sz="2000" b="1" dirty="0">
                <a:solidFill>
                  <a:srgbClr val="FF0000"/>
                </a:solidFill>
              </a:rPr>
              <a:t>meslek sırlarını ortaya atmak gibi doğruluk ve bağlılığa </a:t>
            </a:r>
            <a:r>
              <a:rPr lang="tr-TR" sz="2000" b="1" dirty="0" smtClean="0">
                <a:solidFill>
                  <a:srgbClr val="FF0000"/>
                </a:solidFill>
              </a:rPr>
              <a:t>uymayan davranışlarda </a:t>
            </a:r>
            <a:r>
              <a:rPr lang="tr-TR" sz="2000" b="1" dirty="0">
                <a:solidFill>
                  <a:srgbClr val="FF0000"/>
                </a:solidFill>
              </a:rPr>
              <a:t>bulunması</a:t>
            </a:r>
            <a:r>
              <a:rPr lang="tr-TR" sz="2000" dirty="0" smtClean="0"/>
              <a:t>,</a:t>
            </a:r>
          </a:p>
          <a:p>
            <a:pPr marL="0" indent="0" algn="just">
              <a:lnSpc>
                <a:spcPct val="100000"/>
              </a:lnSpc>
              <a:spcBef>
                <a:spcPts val="0"/>
              </a:spcBef>
              <a:buNone/>
            </a:pPr>
            <a:r>
              <a:rPr lang="tr-TR" sz="2000" b="1" dirty="0" smtClean="0">
                <a:solidFill>
                  <a:schemeClr val="accent1">
                    <a:lumMod val="50000"/>
                  </a:schemeClr>
                </a:solidFill>
              </a:rPr>
              <a:t>e</a:t>
            </a:r>
            <a:r>
              <a:rPr lang="tr-TR" sz="2000" b="1" dirty="0">
                <a:solidFill>
                  <a:schemeClr val="accent1">
                    <a:lumMod val="50000"/>
                  </a:schemeClr>
                </a:solidFill>
              </a:rPr>
              <a:t>) İşçinin, işyerinde, yedi günden fazla hapisle cezalandırılan ve </a:t>
            </a:r>
            <a:r>
              <a:rPr lang="tr-TR" sz="2000" b="1" dirty="0" smtClean="0">
                <a:solidFill>
                  <a:schemeClr val="accent1">
                    <a:lumMod val="50000"/>
                  </a:schemeClr>
                </a:solidFill>
              </a:rPr>
              <a:t>cezası</a:t>
            </a:r>
            <a:r>
              <a:rPr lang="tr-TR" sz="2000" b="1" dirty="0">
                <a:solidFill>
                  <a:schemeClr val="accent1">
                    <a:lumMod val="50000"/>
                  </a:schemeClr>
                </a:solidFill>
              </a:rPr>
              <a:t> </a:t>
            </a:r>
            <a:r>
              <a:rPr lang="tr-TR" sz="2000" b="1" dirty="0" smtClean="0">
                <a:solidFill>
                  <a:schemeClr val="accent1">
                    <a:lumMod val="50000"/>
                  </a:schemeClr>
                </a:solidFill>
              </a:rPr>
              <a:t>ertelenmeyen </a:t>
            </a:r>
            <a:r>
              <a:rPr lang="tr-TR" sz="2000" b="1" dirty="0">
                <a:solidFill>
                  <a:schemeClr val="accent1">
                    <a:lumMod val="50000"/>
                  </a:schemeClr>
                </a:solidFill>
              </a:rPr>
              <a:t>bir </a:t>
            </a:r>
            <a:r>
              <a:rPr lang="tr-TR" sz="2000" b="1" dirty="0" smtClean="0">
                <a:solidFill>
                  <a:schemeClr val="accent1">
                    <a:lumMod val="50000"/>
                  </a:schemeClr>
                </a:solidFill>
              </a:rPr>
              <a:t>suç işlemesi</a:t>
            </a:r>
            <a:r>
              <a:rPr lang="tr-TR" sz="2000" b="1" dirty="0">
                <a:solidFill>
                  <a:schemeClr val="accent1">
                    <a:lumMod val="50000"/>
                  </a:schemeClr>
                </a:solidFill>
              </a:rPr>
              <a:t>, </a:t>
            </a:r>
          </a:p>
          <a:p>
            <a:pPr marL="0" indent="0" algn="just">
              <a:lnSpc>
                <a:spcPct val="100000"/>
              </a:lnSpc>
              <a:spcBef>
                <a:spcPts val="0"/>
              </a:spcBef>
              <a:buNone/>
            </a:pPr>
            <a:r>
              <a:rPr lang="tr-TR" sz="2000" dirty="0" smtClean="0"/>
              <a:t>f</a:t>
            </a:r>
            <a:r>
              <a:rPr lang="tr-TR" sz="2000" dirty="0"/>
              <a:t>) </a:t>
            </a:r>
            <a:r>
              <a:rPr lang="tr-TR" sz="2000" b="1" dirty="0">
                <a:solidFill>
                  <a:srgbClr val="FF0000"/>
                </a:solidFill>
              </a:rPr>
              <a:t>İşçinin işverenden izin almaksızın veya haklı bir sebebe </a:t>
            </a:r>
            <a:r>
              <a:rPr lang="tr-TR" sz="2000" b="1" dirty="0" smtClean="0">
                <a:solidFill>
                  <a:srgbClr val="FF0000"/>
                </a:solidFill>
              </a:rPr>
              <a:t>dayanmaksızın ardı </a:t>
            </a:r>
            <a:r>
              <a:rPr lang="tr-TR" sz="2000" b="1" dirty="0">
                <a:solidFill>
                  <a:srgbClr val="FF0000"/>
                </a:solidFill>
              </a:rPr>
              <a:t>ardına iki gün veya bir ay içinde iki defa herhangi bir tatil gününden </a:t>
            </a:r>
            <a:r>
              <a:rPr lang="tr-TR" sz="2000" b="1" dirty="0" smtClean="0">
                <a:solidFill>
                  <a:srgbClr val="FF0000"/>
                </a:solidFill>
              </a:rPr>
              <a:t>sonraki </a:t>
            </a:r>
            <a:r>
              <a:rPr lang="tr-TR" sz="2000" b="1" dirty="0">
                <a:solidFill>
                  <a:srgbClr val="FF0000"/>
                </a:solidFill>
              </a:rPr>
              <a:t>iş günü, yahut bir ayda üç iş günü işine devam </a:t>
            </a:r>
            <a:r>
              <a:rPr lang="tr-TR" sz="2000" b="1" dirty="0" smtClean="0">
                <a:solidFill>
                  <a:srgbClr val="FF0000"/>
                </a:solidFill>
              </a:rPr>
              <a:t>etmemesi,</a:t>
            </a:r>
          </a:p>
          <a:p>
            <a:pPr marL="0" indent="0" algn="just">
              <a:lnSpc>
                <a:spcPct val="100000"/>
              </a:lnSpc>
              <a:spcBef>
                <a:spcPts val="0"/>
              </a:spcBef>
              <a:buNone/>
            </a:pPr>
            <a:r>
              <a:rPr lang="tr-TR" sz="2000" b="1" dirty="0" smtClean="0">
                <a:solidFill>
                  <a:schemeClr val="accent1">
                    <a:lumMod val="50000"/>
                  </a:schemeClr>
                </a:solidFill>
              </a:rPr>
              <a:t>g</a:t>
            </a:r>
            <a:r>
              <a:rPr lang="tr-TR" sz="2000" b="1" dirty="0">
                <a:solidFill>
                  <a:schemeClr val="accent1">
                    <a:lumMod val="50000"/>
                  </a:schemeClr>
                </a:solidFill>
              </a:rPr>
              <a:t>) İşçinin yapmakla, ödevli bulunduğu görevleri kendisine </a:t>
            </a:r>
            <a:r>
              <a:rPr lang="tr-TR" sz="2000" b="1" dirty="0" smtClean="0">
                <a:solidFill>
                  <a:schemeClr val="accent1">
                    <a:lumMod val="50000"/>
                  </a:schemeClr>
                </a:solidFill>
              </a:rPr>
              <a:t>hatırlatıldığı</a:t>
            </a:r>
            <a:r>
              <a:rPr lang="tr-TR" sz="2000" b="1" dirty="0">
                <a:solidFill>
                  <a:schemeClr val="accent1">
                    <a:lumMod val="50000"/>
                  </a:schemeClr>
                </a:solidFill>
              </a:rPr>
              <a:t> </a:t>
            </a:r>
            <a:r>
              <a:rPr lang="tr-TR" sz="2000" b="1" dirty="0" smtClean="0">
                <a:solidFill>
                  <a:schemeClr val="accent1">
                    <a:lumMod val="50000"/>
                  </a:schemeClr>
                </a:solidFill>
              </a:rPr>
              <a:t>halde </a:t>
            </a:r>
            <a:r>
              <a:rPr lang="tr-TR" sz="2000" b="1" dirty="0">
                <a:solidFill>
                  <a:schemeClr val="accent1">
                    <a:lumMod val="50000"/>
                  </a:schemeClr>
                </a:solidFill>
              </a:rPr>
              <a:t>yapmaması</a:t>
            </a:r>
            <a:r>
              <a:rPr lang="tr-TR" sz="2000" b="1" dirty="0" smtClean="0">
                <a:solidFill>
                  <a:schemeClr val="accent1">
                    <a:lumMod val="50000"/>
                  </a:schemeClr>
                </a:solidFill>
              </a:rPr>
              <a:t>,</a:t>
            </a:r>
            <a:endParaRPr lang="tr-TR" sz="2000" b="1" dirty="0">
              <a:solidFill>
                <a:schemeClr val="accent1">
                  <a:lumMod val="50000"/>
                </a:schemeClr>
              </a:solidFill>
            </a:endParaRPr>
          </a:p>
          <a:p>
            <a:pPr marL="0" indent="0" algn="just">
              <a:lnSpc>
                <a:spcPct val="100000"/>
              </a:lnSpc>
              <a:spcBef>
                <a:spcPts val="0"/>
              </a:spcBef>
              <a:buNone/>
            </a:pPr>
            <a:r>
              <a:rPr lang="tr-TR" sz="2000" dirty="0" smtClean="0"/>
              <a:t>h</a:t>
            </a:r>
            <a:r>
              <a:rPr lang="tr-TR" sz="2000" b="1" dirty="0">
                <a:solidFill>
                  <a:srgbClr val="C00000"/>
                </a:solidFill>
              </a:rPr>
              <a:t>) İşçinin kendi isteği veya savsaması yüzünden işin güvenliğini tehlikeye </a:t>
            </a:r>
            <a:r>
              <a:rPr lang="tr-TR" sz="2000" b="1" dirty="0" smtClean="0">
                <a:solidFill>
                  <a:srgbClr val="C00000"/>
                </a:solidFill>
              </a:rPr>
              <a:t>düşürmesi</a:t>
            </a:r>
            <a:r>
              <a:rPr lang="tr-TR" sz="2000" b="1" dirty="0">
                <a:solidFill>
                  <a:srgbClr val="C00000"/>
                </a:solidFill>
              </a:rPr>
              <a:t>, işverenin malı olan veya malı olmayıp da eli altında bulunan </a:t>
            </a:r>
            <a:r>
              <a:rPr lang="tr-TR" sz="2000" b="1" dirty="0" smtClean="0">
                <a:solidFill>
                  <a:srgbClr val="C00000"/>
                </a:solidFill>
              </a:rPr>
              <a:t>makinaları </a:t>
            </a:r>
            <a:r>
              <a:rPr lang="tr-TR" sz="2000" b="1" dirty="0">
                <a:solidFill>
                  <a:srgbClr val="C00000"/>
                </a:solidFill>
              </a:rPr>
              <a:t>tesisatı veya başka eşya ve maddeleri on günlük ücretinin tutarı ile </a:t>
            </a:r>
            <a:r>
              <a:rPr lang="tr-TR" sz="2000" b="1" dirty="0" err="1" smtClean="0">
                <a:solidFill>
                  <a:srgbClr val="C00000"/>
                </a:solidFill>
              </a:rPr>
              <a:t>ödiyemiyecek</a:t>
            </a:r>
            <a:r>
              <a:rPr lang="tr-TR" sz="2000" b="1" dirty="0" smtClean="0">
                <a:solidFill>
                  <a:srgbClr val="C00000"/>
                </a:solidFill>
              </a:rPr>
              <a:t> </a:t>
            </a:r>
            <a:r>
              <a:rPr lang="tr-TR" sz="2000" b="1" dirty="0">
                <a:solidFill>
                  <a:srgbClr val="C00000"/>
                </a:solidFill>
              </a:rPr>
              <a:t>derecede hasara veya kayba uğratması</a:t>
            </a:r>
            <a:r>
              <a:rPr lang="tr-TR" sz="2000" b="1" dirty="0" smtClean="0">
                <a:solidFill>
                  <a:srgbClr val="C00000"/>
                </a:solidFill>
              </a:rPr>
              <a:t>,</a:t>
            </a:r>
            <a:endParaRPr lang="tr-TR" sz="2000" b="1" dirty="0">
              <a:solidFill>
                <a:srgbClr val="C00000"/>
              </a:solidFill>
            </a:endParaRPr>
          </a:p>
        </p:txBody>
      </p:sp>
    </p:spTree>
    <p:extLst>
      <p:ext uri="{BB962C8B-B14F-4D97-AF65-F5344CB8AC3E}">
        <p14:creationId xmlns:p14="http://schemas.microsoft.com/office/powerpoint/2010/main" val="8565071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1558954" cy="540913"/>
          </a:xfrm>
        </p:spPr>
        <p:txBody>
          <a:bodyPr>
            <a:normAutofit/>
          </a:bodyPr>
          <a:lstStyle/>
          <a:p>
            <a:r>
              <a:rPr lang="tr-TR" sz="3200" b="1" dirty="0">
                <a:latin typeface="+mn-lt"/>
              </a:rPr>
              <a:t>İşçinin haklı nedenle derhal fesih </a:t>
            </a:r>
            <a:r>
              <a:rPr lang="tr-TR" sz="3200" b="1" dirty="0" smtClean="0">
                <a:latin typeface="+mn-lt"/>
              </a:rPr>
              <a:t>hakkı</a:t>
            </a:r>
            <a:endParaRPr lang="tr-TR" sz="3200" b="1" dirty="0">
              <a:latin typeface="+mn-lt"/>
            </a:endParaRPr>
          </a:p>
        </p:txBody>
      </p:sp>
      <p:sp>
        <p:nvSpPr>
          <p:cNvPr id="3" name="İçerik Yer Tutucusu 2"/>
          <p:cNvSpPr>
            <a:spLocks noGrp="1"/>
          </p:cNvSpPr>
          <p:nvPr>
            <p:ph idx="1"/>
          </p:nvPr>
        </p:nvSpPr>
        <p:spPr>
          <a:xfrm>
            <a:off x="180304" y="520994"/>
            <a:ext cx="11887200" cy="6317087"/>
          </a:xfrm>
        </p:spPr>
        <p:txBody>
          <a:bodyPr>
            <a:noAutofit/>
          </a:bodyPr>
          <a:lstStyle/>
          <a:p>
            <a:pPr marL="0" indent="0" algn="just">
              <a:lnSpc>
                <a:spcPct val="100000"/>
              </a:lnSpc>
              <a:spcBef>
                <a:spcPts val="0"/>
              </a:spcBef>
              <a:buNone/>
            </a:pPr>
            <a:r>
              <a:rPr lang="tr-TR" sz="1800" dirty="0" smtClean="0"/>
              <a:t>Süresi </a:t>
            </a:r>
            <a:r>
              <a:rPr lang="tr-TR" sz="1800" dirty="0"/>
              <a:t>belirli olsun veya olmasın işçi, aşağıda yazılı hallerde iş sözleşmesini sürenin bitiminden önce veya bildirim süresini beklemeksizin feshedebilir: </a:t>
            </a:r>
            <a:endParaRPr lang="tr-TR" sz="1800" dirty="0" smtClean="0"/>
          </a:p>
          <a:p>
            <a:pPr marL="0" indent="0" algn="just">
              <a:lnSpc>
                <a:spcPct val="100000"/>
              </a:lnSpc>
              <a:spcBef>
                <a:spcPts val="0"/>
              </a:spcBef>
              <a:buNone/>
            </a:pPr>
            <a:r>
              <a:rPr lang="tr-TR" sz="1800" dirty="0" smtClean="0"/>
              <a:t>I</a:t>
            </a:r>
            <a:r>
              <a:rPr lang="tr-TR" sz="1800" dirty="0"/>
              <a:t>. Sağlık sebepleri:</a:t>
            </a:r>
          </a:p>
          <a:p>
            <a:pPr marL="0" indent="0" algn="just">
              <a:lnSpc>
                <a:spcPct val="100000"/>
              </a:lnSpc>
              <a:spcBef>
                <a:spcPts val="0"/>
              </a:spcBef>
              <a:buNone/>
            </a:pPr>
            <a:r>
              <a:rPr lang="tr-TR" sz="1800" b="1" dirty="0" smtClean="0">
                <a:solidFill>
                  <a:srgbClr val="C00000"/>
                </a:solidFill>
              </a:rPr>
              <a:t>a</a:t>
            </a:r>
            <a:r>
              <a:rPr lang="tr-TR" sz="1800" b="1" dirty="0">
                <a:solidFill>
                  <a:srgbClr val="C00000"/>
                </a:solidFill>
              </a:rPr>
              <a:t>) İş sözleşmesinin konusu olan işin yapılması işin niteliğinden doğan bir sebeple işçinin sağlığı veya yaşayışı için tehlikeli olursa.</a:t>
            </a:r>
          </a:p>
          <a:p>
            <a:pPr marL="0" indent="0" algn="just">
              <a:lnSpc>
                <a:spcPct val="100000"/>
              </a:lnSpc>
              <a:spcBef>
                <a:spcPts val="0"/>
              </a:spcBef>
              <a:buNone/>
            </a:pPr>
            <a:r>
              <a:rPr lang="tr-TR" sz="1800" dirty="0" smtClean="0"/>
              <a:t>b</a:t>
            </a:r>
            <a:r>
              <a:rPr lang="tr-TR" sz="1800" dirty="0"/>
              <a:t>) İşçinin sürekli olarak yakından ve doğrudan  buluşup görüştüğü işveren yahut başka bir işçi bulaşıcı veya işçinin işi ile bağdaşmayan bir hastalığa tutulursa.</a:t>
            </a:r>
          </a:p>
          <a:p>
            <a:pPr marL="0" indent="0" algn="just">
              <a:lnSpc>
                <a:spcPct val="100000"/>
              </a:lnSpc>
              <a:spcBef>
                <a:spcPts val="0"/>
              </a:spcBef>
              <a:buNone/>
            </a:pPr>
            <a:r>
              <a:rPr lang="tr-TR" sz="1800" dirty="0" smtClean="0"/>
              <a:t>II</a:t>
            </a:r>
            <a:r>
              <a:rPr lang="tr-TR" sz="1800" dirty="0"/>
              <a:t>. Ahlak ve </a:t>
            </a:r>
            <a:r>
              <a:rPr lang="tr-TR" sz="1800" dirty="0" err="1"/>
              <a:t>iyiniyet</a:t>
            </a:r>
            <a:r>
              <a:rPr lang="tr-TR" sz="1800" dirty="0"/>
              <a:t> kurallarına uymayan haller ve benzerleri:</a:t>
            </a:r>
          </a:p>
          <a:p>
            <a:pPr marL="0" indent="0" algn="just">
              <a:lnSpc>
                <a:spcPct val="100000"/>
              </a:lnSpc>
              <a:spcBef>
                <a:spcPts val="0"/>
              </a:spcBef>
              <a:buNone/>
            </a:pPr>
            <a:r>
              <a:rPr lang="tr-TR" sz="1800" dirty="0" smtClean="0"/>
              <a:t>a</a:t>
            </a:r>
            <a:r>
              <a:rPr lang="tr-TR" sz="1800" dirty="0"/>
              <a:t>) İşveren iş sözleşmesi yapıldığı sırada bu sözleşmenin esaslı noktalarından biri hakkında </a:t>
            </a:r>
            <a:r>
              <a:rPr lang="tr-TR" sz="1800" dirty="0" smtClean="0"/>
              <a:t>yanlış </a:t>
            </a:r>
            <a:r>
              <a:rPr lang="tr-TR" sz="1800" dirty="0"/>
              <a:t>vasıflar veya şartlar göstermek yahut gerçeğe uygun olmayan bilgiler vermek veya sözler söylemek suretiyle işçiyi yanıltırsa.</a:t>
            </a:r>
          </a:p>
          <a:p>
            <a:pPr marL="0" indent="0" algn="just">
              <a:lnSpc>
                <a:spcPct val="100000"/>
              </a:lnSpc>
              <a:spcBef>
                <a:spcPts val="0"/>
              </a:spcBef>
              <a:buNone/>
            </a:pPr>
            <a:r>
              <a:rPr lang="tr-TR" sz="1800" dirty="0" smtClean="0"/>
              <a:t>b</a:t>
            </a:r>
            <a:r>
              <a:rPr lang="tr-TR" sz="1800" dirty="0"/>
              <a:t>) </a:t>
            </a:r>
            <a:r>
              <a:rPr lang="tr-TR" sz="1800" b="1" dirty="0">
                <a:solidFill>
                  <a:srgbClr val="C00000"/>
                </a:solidFill>
              </a:rPr>
              <a:t>İşveren işçinin veya ailesi üyelerinden birinin şeref ve namusuna dokunacak şekilde sözler söyler, davranışlarda bulunursa veya işçiye cinsel tacizde bulunursa.</a:t>
            </a:r>
          </a:p>
          <a:p>
            <a:pPr marL="0" indent="0" algn="just">
              <a:lnSpc>
                <a:spcPct val="100000"/>
              </a:lnSpc>
              <a:spcBef>
                <a:spcPts val="0"/>
              </a:spcBef>
              <a:buNone/>
            </a:pPr>
            <a:r>
              <a:rPr lang="tr-TR" sz="1800" dirty="0" smtClean="0"/>
              <a:t>c</a:t>
            </a:r>
            <a:r>
              <a:rPr lang="tr-TR" sz="1800" dirty="0"/>
              <a:t>) İşveren işçiye veya ailesi üyelerinden birine karşı sataşmada bulunur veya gözdağı verirse, yahut işçiyi veya ailesi üyelerinden birini kanuna karşı davranışa özendirir, kışkırtır, sürükler, yahut işçiye ve ailesi üyelerinden birine karşı hapsi gerektiren bir suç işlerse yahut işçi hakkında şeref ve haysiyet kırıcı asılsız ağır </a:t>
            </a:r>
            <a:r>
              <a:rPr lang="tr-TR" sz="1800" dirty="0" err="1"/>
              <a:t>isnad</a:t>
            </a:r>
            <a:r>
              <a:rPr lang="tr-TR" sz="1800" dirty="0"/>
              <a:t> veya ithamlarda bulunursa</a:t>
            </a:r>
            <a:r>
              <a:rPr lang="tr-TR" sz="1800" dirty="0" smtClean="0"/>
              <a:t>.</a:t>
            </a:r>
          </a:p>
          <a:p>
            <a:pPr marL="0" indent="0" algn="just">
              <a:lnSpc>
                <a:spcPct val="100000"/>
              </a:lnSpc>
              <a:spcBef>
                <a:spcPts val="0"/>
              </a:spcBef>
              <a:buNone/>
            </a:pPr>
            <a:r>
              <a:rPr lang="tr-TR" sz="1800" dirty="0" smtClean="0"/>
              <a:t>d</a:t>
            </a:r>
            <a:r>
              <a:rPr lang="tr-TR" sz="1800" dirty="0"/>
              <a:t>) </a:t>
            </a:r>
            <a:r>
              <a:rPr lang="tr-TR" sz="1800" b="1" dirty="0">
                <a:solidFill>
                  <a:srgbClr val="C00000"/>
                </a:solidFill>
              </a:rPr>
              <a:t>İşçinin diğer bir işçi veya üçüncü kişiler tarafından işyerinde cinsel tacize uğraması ve bu durumu işverene bildirmesine rağmen gerekli önlemler alınmazsa.</a:t>
            </a:r>
          </a:p>
          <a:p>
            <a:pPr marL="0" indent="0" algn="just">
              <a:lnSpc>
                <a:spcPct val="100000"/>
              </a:lnSpc>
              <a:spcBef>
                <a:spcPts val="0"/>
              </a:spcBef>
              <a:buNone/>
            </a:pPr>
            <a:r>
              <a:rPr lang="tr-TR" sz="1800" dirty="0" smtClean="0"/>
              <a:t>e</a:t>
            </a:r>
            <a:r>
              <a:rPr lang="tr-TR" sz="1800" dirty="0"/>
              <a:t>) İşveren tarafından işçinin ücreti kanun hükümleri veya sözleşme şartlarına uygun olarak hesap edilmez veya ödenmezse, </a:t>
            </a:r>
          </a:p>
          <a:p>
            <a:pPr marL="0" indent="0" algn="just">
              <a:lnSpc>
                <a:spcPct val="100000"/>
              </a:lnSpc>
              <a:spcBef>
                <a:spcPts val="0"/>
              </a:spcBef>
              <a:buNone/>
            </a:pPr>
            <a:r>
              <a:rPr lang="tr-TR" sz="1800" dirty="0" smtClean="0"/>
              <a:t>f</a:t>
            </a:r>
            <a:r>
              <a:rPr lang="tr-TR" sz="1800" dirty="0"/>
              <a:t>) Ücretin parça başına veya iş tutarı üzerinden ödenmesi kararlaştırılıp da işveren tarafından işçiye yapabileceği sayı ve tutardan az iş verildiği hallerde, aradaki ücret farkı zaman esasına göre ödenerek işçinin eksik aldığı ücret karşılanmazsa, yahut çalışma şartları  uygulanmazsa.</a:t>
            </a:r>
          </a:p>
          <a:p>
            <a:pPr marL="0" indent="0" algn="just">
              <a:lnSpc>
                <a:spcPct val="100000"/>
              </a:lnSpc>
              <a:spcBef>
                <a:spcPts val="0"/>
              </a:spcBef>
              <a:buNone/>
            </a:pPr>
            <a:r>
              <a:rPr lang="tr-TR" sz="1800" dirty="0" smtClean="0"/>
              <a:t>III</a:t>
            </a:r>
            <a:r>
              <a:rPr lang="tr-TR" sz="1800" dirty="0"/>
              <a:t>. Zorlayıcı sebepler:</a:t>
            </a:r>
          </a:p>
          <a:p>
            <a:pPr marL="0" indent="0" algn="just">
              <a:lnSpc>
                <a:spcPct val="100000"/>
              </a:lnSpc>
              <a:spcBef>
                <a:spcPts val="0"/>
              </a:spcBef>
              <a:buNone/>
            </a:pPr>
            <a:r>
              <a:rPr lang="tr-TR" sz="1800" dirty="0" smtClean="0"/>
              <a:t>İşçinin </a:t>
            </a:r>
            <a:r>
              <a:rPr lang="tr-TR" sz="1800" dirty="0"/>
              <a:t>çalıştığı işyerinde bir haftadan fazla süre ile işin durmasını gerektirecek zorlayıcı sebepler ortaya çıkarsa</a:t>
            </a:r>
            <a:r>
              <a:rPr lang="tr-TR" sz="1800" dirty="0" smtClean="0"/>
              <a:t>.</a:t>
            </a:r>
            <a:endParaRPr lang="tr-TR" sz="1800" dirty="0"/>
          </a:p>
        </p:txBody>
      </p:sp>
    </p:spTree>
    <p:extLst>
      <p:ext uri="{BB962C8B-B14F-4D97-AF65-F5344CB8AC3E}">
        <p14:creationId xmlns:p14="http://schemas.microsoft.com/office/powerpoint/2010/main" val="31053397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6" name="Rectangle 2"/>
          <p:cNvSpPr>
            <a:spLocks noGrp="1" noChangeArrowheads="1"/>
          </p:cNvSpPr>
          <p:nvPr>
            <p:ph type="title"/>
          </p:nvPr>
        </p:nvSpPr>
        <p:spPr>
          <a:xfrm>
            <a:off x="412125" y="0"/>
            <a:ext cx="10834888" cy="654163"/>
          </a:xfrm>
        </p:spPr>
        <p:txBody>
          <a:bodyPr>
            <a:normAutofit/>
          </a:bodyPr>
          <a:lstStyle/>
          <a:p>
            <a:pPr>
              <a:defRPr/>
            </a:pPr>
            <a:r>
              <a:rPr lang="tr-TR" sz="3600" b="1" dirty="0" smtClean="0">
                <a:latin typeface="+mn-lt"/>
                <a:cs typeface="Arial" panose="020B0604020202020204" pitchFamily="34" charset="0"/>
              </a:rPr>
              <a:t>Kıdem tazminatı</a:t>
            </a:r>
            <a:endParaRPr lang="tr-TR" sz="3600" b="1" dirty="0">
              <a:latin typeface="+mn-lt"/>
              <a:cs typeface="Arial" panose="020B0604020202020204" pitchFamily="34" charset="0"/>
            </a:endParaRPr>
          </a:p>
        </p:txBody>
      </p:sp>
      <p:sp>
        <p:nvSpPr>
          <p:cNvPr id="124931" name="Rectangle 3"/>
          <p:cNvSpPr>
            <a:spLocks noGrp="1" noChangeArrowheads="1"/>
          </p:cNvSpPr>
          <p:nvPr>
            <p:ph idx="1"/>
          </p:nvPr>
        </p:nvSpPr>
        <p:spPr/>
        <p:txBody>
          <a:bodyPr/>
          <a:lstStyle/>
          <a:p>
            <a:pPr eaLnBrk="1" hangingPunct="1"/>
            <a:endParaRPr lang="tr-TR" altLang="tr-TR" smtClean="0">
              <a:latin typeface="Garamond" panose="02020404030301010803" pitchFamily="18" charset="0"/>
            </a:endParaRPr>
          </a:p>
          <a:p>
            <a:pPr eaLnBrk="1" hangingPunct="1"/>
            <a:endParaRPr lang="tr-TR" altLang="tr-TR" smtClean="0">
              <a:latin typeface="Garamond" panose="02020404030301010803" pitchFamily="18" charset="0"/>
            </a:endParaRPr>
          </a:p>
        </p:txBody>
      </p:sp>
      <p:sp>
        <p:nvSpPr>
          <p:cNvPr id="7" name="5 Slayt Numarası Yer Tutucusu"/>
          <p:cNvSpPr>
            <a:spLocks noGrp="1"/>
          </p:cNvSpPr>
          <p:nvPr>
            <p:ph type="sldNum" sz="quarter" idx="12"/>
          </p:nvPr>
        </p:nvSpPr>
        <p:spPr/>
        <p:txBody>
          <a:bodyPr/>
          <a:lstStyle>
            <a:lvl1pPr eaLnBrk="0" hangingPunct="0">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1pPr>
            <a:lvl2pPr marL="557213" indent="-214313" eaLnBrk="0" hangingPunct="0">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2pPr>
            <a:lvl3pPr marL="857250" indent="-171450" eaLnBrk="0" hangingPunct="0">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3pPr>
            <a:lvl4pPr marL="1200150" indent="-171450" eaLnBrk="0" hangingPunct="0">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4pPr>
            <a:lvl5pPr marL="1543050" indent="-171450" eaLnBrk="0" hangingPunct="0">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5pPr>
            <a:lvl6pPr marL="1885950" indent="-171450" eaLnBrk="0" fontAlgn="base" hangingPunct="0">
              <a:lnSpc>
                <a:spcPct val="80000"/>
              </a:lnSpc>
              <a:spcBef>
                <a:spcPct val="0"/>
              </a:spcBef>
              <a:spcAft>
                <a:spcPct val="0"/>
              </a:spcAft>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6pPr>
            <a:lvl7pPr marL="2228850" indent="-171450" eaLnBrk="0" fontAlgn="base" hangingPunct="0">
              <a:lnSpc>
                <a:spcPct val="80000"/>
              </a:lnSpc>
              <a:spcBef>
                <a:spcPct val="0"/>
              </a:spcBef>
              <a:spcAft>
                <a:spcPct val="0"/>
              </a:spcAft>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7pPr>
            <a:lvl8pPr marL="2571750" indent="-171450" eaLnBrk="0" fontAlgn="base" hangingPunct="0">
              <a:lnSpc>
                <a:spcPct val="80000"/>
              </a:lnSpc>
              <a:spcBef>
                <a:spcPct val="0"/>
              </a:spcBef>
              <a:spcAft>
                <a:spcPct val="0"/>
              </a:spcAft>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8pPr>
            <a:lvl9pPr marL="2914650" indent="-171450" eaLnBrk="0" fontAlgn="base" hangingPunct="0">
              <a:lnSpc>
                <a:spcPct val="80000"/>
              </a:lnSpc>
              <a:spcBef>
                <a:spcPct val="0"/>
              </a:spcBef>
              <a:spcAft>
                <a:spcPct val="0"/>
              </a:spcAft>
              <a:defRPr sz="1800">
                <a:solidFill>
                  <a:schemeClr val="bg2"/>
                </a:solidFill>
                <a:effectDag name="">
                  <a:cont type="tree" name="">
                    <a:effect ref="fillLine"/>
                    <a:outerShdw dist="38100" dir="13500000" algn="br">
                      <a:srgbClr val="585858"/>
                    </a:outerShdw>
                  </a:cont>
                  <a:cont type="tree" name="">
                    <a:effect ref="fillLine"/>
                    <a:outerShdw dist="38100" dir="2700000" algn="tl">
                      <a:srgbClr val="232323"/>
                    </a:outerShdw>
                  </a:cont>
                  <a:effect ref="fillLine"/>
                </a:effectDag>
                <a:latin typeface="Arial" panose="020B0604020202020204" pitchFamily="34" charset="0"/>
              </a:defRPr>
            </a:lvl9pPr>
          </a:lstStyle>
          <a:p>
            <a:pPr eaLnBrk="1" hangingPunct="1">
              <a:defRPr/>
            </a:pPr>
            <a:fld id="{4C00A6A3-26F2-4144-857B-396ACED2DE88}" type="slidenum">
              <a:rPr lang="tr-TR" altLang="tr-TR" sz="750"/>
              <a:pPr eaLnBrk="1" hangingPunct="1">
                <a:defRPr/>
              </a:pPr>
              <a:t>65</a:t>
            </a:fld>
            <a:endParaRPr lang="tr-TR" altLang="tr-TR" sz="750"/>
          </a:p>
        </p:txBody>
      </p:sp>
      <p:sp>
        <p:nvSpPr>
          <p:cNvPr id="769028" name="Rectangle 4"/>
          <p:cNvSpPr>
            <a:spLocks noChangeArrowheads="1"/>
          </p:cNvSpPr>
          <p:nvPr/>
        </p:nvSpPr>
        <p:spPr bwMode="auto">
          <a:xfrm>
            <a:off x="412124" y="654163"/>
            <a:ext cx="11590985" cy="5922483"/>
          </a:xfrm>
          <a:prstGeom prst="rect">
            <a:avLst/>
          </a:prstGeom>
          <a:noFill/>
          <a:ln w="9525">
            <a:noFill/>
            <a:miter lim="800000"/>
            <a:headEnd/>
            <a:tailEnd/>
          </a:ln>
          <a:effectLst/>
        </p:spPr>
        <p:txBody>
          <a:bodyPr/>
          <a:lstStyle/>
          <a:p>
            <a:pPr marL="342900" indent="-342900" algn="just">
              <a:spcBef>
                <a:spcPct val="20000"/>
              </a:spcBef>
              <a:buClr>
                <a:schemeClr val="hlink"/>
              </a:buClr>
              <a:buSzPct val="65000"/>
              <a:buFont typeface="Courier New" panose="02070309020205020404" pitchFamily="49" charset="0"/>
              <a:buChar char="o"/>
              <a:defRPr/>
            </a:pPr>
            <a:r>
              <a:rPr lang="tr-TR" sz="2400" b="1" dirty="0" smtClean="0">
                <a:solidFill>
                  <a:srgbClr val="C00000"/>
                </a:solidFill>
                <a:cs typeface="Arial" panose="020B0604020202020204" pitchFamily="34" charset="0"/>
              </a:rPr>
              <a:t>Kıdem tazminatı almaya müstahak şekilde işten ayrılma şartı.</a:t>
            </a:r>
          </a:p>
          <a:p>
            <a:pPr marL="342900" indent="-342900" algn="just">
              <a:spcBef>
                <a:spcPct val="20000"/>
              </a:spcBef>
              <a:buClr>
                <a:schemeClr val="hlink"/>
              </a:buClr>
              <a:buSzPct val="65000"/>
              <a:buFont typeface="Courier New" panose="02070309020205020404" pitchFamily="49" charset="0"/>
              <a:buChar char="o"/>
              <a:defRPr/>
            </a:pPr>
            <a:r>
              <a:rPr lang="tr-TR" sz="2400" b="1" dirty="0" smtClean="0">
                <a:solidFill>
                  <a:srgbClr val="C00000"/>
                </a:solidFill>
                <a:cs typeface="Arial" panose="020B0604020202020204" pitchFamily="34" charset="0"/>
              </a:rPr>
              <a:t>Bir </a:t>
            </a:r>
            <a:r>
              <a:rPr lang="tr-TR" sz="2400" b="1" dirty="0">
                <a:solidFill>
                  <a:srgbClr val="C00000"/>
                </a:solidFill>
                <a:cs typeface="Arial" panose="020B0604020202020204" pitchFamily="34" charset="0"/>
              </a:rPr>
              <a:t>yıldan fazla </a:t>
            </a:r>
            <a:r>
              <a:rPr lang="tr-TR" sz="2400" dirty="0">
                <a:cs typeface="Arial" panose="020B0604020202020204" pitchFamily="34" charset="0"/>
              </a:rPr>
              <a:t>çalışma şartı.</a:t>
            </a:r>
          </a:p>
          <a:p>
            <a:pPr marL="342900" indent="-342900" algn="just">
              <a:spcBef>
                <a:spcPct val="20000"/>
              </a:spcBef>
              <a:buClr>
                <a:schemeClr val="hlink"/>
              </a:buClr>
              <a:buSzPct val="65000"/>
              <a:buFont typeface="Courier New" panose="02070309020205020404" pitchFamily="49" charset="0"/>
              <a:buChar char="o"/>
              <a:defRPr/>
            </a:pPr>
            <a:r>
              <a:rPr lang="tr-TR" sz="2400" dirty="0">
                <a:cs typeface="Arial" panose="020B0604020202020204" pitchFamily="34" charset="0"/>
              </a:rPr>
              <a:t>İşçilerin kıdemleri, hizmet akdinin devam etmiş veya fasılalarla yeniden akdedilmiş olmasına bakılmaksızın aynı işverenin bir veya değişik işyerlerinde çalıştıkları süreler </a:t>
            </a:r>
            <a:r>
              <a:rPr lang="tr-TR" sz="2400" dirty="0" err="1">
                <a:cs typeface="Arial" panose="020B0604020202020204" pitchFamily="34" charset="0"/>
              </a:rPr>
              <a:t>gözönüne</a:t>
            </a:r>
            <a:r>
              <a:rPr lang="tr-TR" sz="2400" dirty="0">
                <a:cs typeface="Arial" panose="020B0604020202020204" pitchFamily="34" charset="0"/>
              </a:rPr>
              <a:t> alınarak hesaplanır.</a:t>
            </a:r>
            <a:endParaRPr lang="tr-TR" sz="2400" dirty="0"/>
          </a:p>
          <a:p>
            <a:pPr marL="342900" indent="-342900" algn="just">
              <a:spcBef>
                <a:spcPct val="20000"/>
              </a:spcBef>
              <a:buClr>
                <a:schemeClr val="hlink"/>
              </a:buClr>
              <a:buSzPct val="65000"/>
              <a:buFont typeface="Courier New" panose="02070309020205020404" pitchFamily="49" charset="0"/>
              <a:buChar char="o"/>
              <a:defRPr/>
            </a:pPr>
            <a:r>
              <a:rPr lang="tr-TR" sz="2400" dirty="0"/>
              <a:t>Her çalışılan </a:t>
            </a:r>
            <a:r>
              <a:rPr lang="tr-TR" sz="2400" b="1" dirty="0">
                <a:solidFill>
                  <a:srgbClr val="C00000"/>
                </a:solidFill>
              </a:rPr>
              <a:t>tam yıl için işverence işçiye 30 günlük </a:t>
            </a:r>
            <a:r>
              <a:rPr lang="tr-TR" sz="2400" b="1" dirty="0" smtClean="0">
                <a:solidFill>
                  <a:srgbClr val="C00000"/>
                </a:solidFill>
              </a:rPr>
              <a:t>brüt ücreti </a:t>
            </a:r>
            <a:r>
              <a:rPr lang="tr-TR" sz="2400" dirty="0"/>
              <a:t>tutarında kıdem tazminatı ödenir. </a:t>
            </a:r>
          </a:p>
          <a:p>
            <a:pPr marL="342900" indent="-342900" algn="just">
              <a:spcBef>
                <a:spcPct val="20000"/>
              </a:spcBef>
              <a:buClr>
                <a:schemeClr val="hlink"/>
              </a:buClr>
              <a:buSzPct val="65000"/>
              <a:buFont typeface="Courier New" panose="02070309020205020404" pitchFamily="49" charset="0"/>
              <a:buChar char="o"/>
              <a:defRPr/>
            </a:pPr>
            <a:r>
              <a:rPr lang="tr-TR" sz="2400" b="1" dirty="0">
                <a:solidFill>
                  <a:srgbClr val="C00000"/>
                </a:solidFill>
              </a:rPr>
              <a:t>Bir yıldan artan süreler için de aynı oran üzerinden </a:t>
            </a:r>
            <a:r>
              <a:rPr lang="tr-TR" sz="2400" dirty="0"/>
              <a:t>ödeme yapılır.</a:t>
            </a:r>
          </a:p>
          <a:p>
            <a:pPr marL="342900" indent="-342900" algn="just">
              <a:spcBef>
                <a:spcPct val="20000"/>
              </a:spcBef>
              <a:buClr>
                <a:schemeClr val="hlink"/>
              </a:buClr>
              <a:buSzPct val="65000"/>
              <a:buFont typeface="Courier New" panose="02070309020205020404" pitchFamily="49" charset="0"/>
              <a:buChar char="o"/>
              <a:defRPr/>
            </a:pPr>
            <a:r>
              <a:rPr lang="tr-TR" sz="2400" dirty="0"/>
              <a:t>Kıdem Tazminatı= (</a:t>
            </a:r>
            <a:r>
              <a:rPr lang="tr-TR" sz="2400" dirty="0" err="1"/>
              <a:t>Ç.Süre</a:t>
            </a:r>
            <a:r>
              <a:rPr lang="tr-TR" sz="2400" dirty="0"/>
              <a:t> x Ücret x 30)/365</a:t>
            </a:r>
          </a:p>
          <a:p>
            <a:pPr marL="342900" indent="-342900" algn="just">
              <a:spcBef>
                <a:spcPct val="20000"/>
              </a:spcBef>
              <a:buClr>
                <a:schemeClr val="hlink"/>
              </a:buClr>
              <a:buSzPct val="65000"/>
              <a:buFont typeface="Courier New" panose="02070309020205020404" pitchFamily="49" charset="0"/>
              <a:buChar char="o"/>
              <a:defRPr/>
            </a:pPr>
            <a:r>
              <a:rPr lang="tr-TR" sz="2400" dirty="0"/>
              <a:t>Brüt ücretin hesabında son bir yıl içerisinde işçiye sağlanmış olan diğer menfaatlerde göz önünde bulundurulur. </a:t>
            </a:r>
          </a:p>
          <a:p>
            <a:pPr marL="342900" indent="-342900" algn="just">
              <a:spcBef>
                <a:spcPct val="20000"/>
              </a:spcBef>
              <a:buClr>
                <a:schemeClr val="hlink"/>
              </a:buClr>
              <a:buSzPct val="65000"/>
              <a:buFont typeface="Courier New" panose="02070309020205020404" pitchFamily="49" charset="0"/>
              <a:buChar char="o"/>
              <a:defRPr/>
            </a:pPr>
            <a:r>
              <a:rPr lang="tr-TR" sz="2400" dirty="0"/>
              <a:t>Ödemeden Sadece Damga Vergisi kesintisi yapılır</a:t>
            </a:r>
            <a:r>
              <a:rPr lang="tr-TR" sz="2400" dirty="0" smtClean="0"/>
              <a:t>.</a:t>
            </a:r>
          </a:p>
          <a:p>
            <a:pPr marL="342900" indent="-342900" algn="just">
              <a:spcBef>
                <a:spcPct val="20000"/>
              </a:spcBef>
              <a:buClr>
                <a:schemeClr val="hlink"/>
              </a:buClr>
              <a:buSzPct val="65000"/>
              <a:buFont typeface="Courier New" panose="02070309020205020404" pitchFamily="49" charset="0"/>
              <a:buChar char="o"/>
              <a:defRPr/>
            </a:pPr>
            <a:r>
              <a:rPr lang="tr-TR" sz="2400" dirty="0" smtClean="0"/>
              <a:t>İşçinin kıdem tazminatı alacağında zamanaşımı süresi 5 yıldır.</a:t>
            </a:r>
          </a:p>
          <a:p>
            <a:pPr marL="342900" indent="-342900" algn="just">
              <a:spcBef>
                <a:spcPct val="20000"/>
              </a:spcBef>
              <a:buClr>
                <a:schemeClr val="hlink"/>
              </a:buClr>
              <a:buSzPct val="65000"/>
              <a:buFont typeface="Courier New" panose="02070309020205020404" pitchFamily="49" charset="0"/>
              <a:buChar char="o"/>
              <a:defRPr/>
            </a:pPr>
            <a:r>
              <a:rPr lang="tr-TR" sz="2400" dirty="0" smtClean="0"/>
              <a:t>Kıdem tazminatı tavanı 2018 yılı için 5.001,76 TL</a:t>
            </a:r>
          </a:p>
          <a:p>
            <a:pPr marL="342900" indent="-342900" algn="just">
              <a:spcBef>
                <a:spcPct val="20000"/>
              </a:spcBef>
              <a:buClr>
                <a:schemeClr val="hlink"/>
              </a:buClr>
              <a:buSzPct val="65000"/>
              <a:buFont typeface="Courier New" panose="02070309020205020404" pitchFamily="49" charset="0"/>
              <a:buChar char="o"/>
              <a:defRPr/>
            </a:pPr>
            <a:endParaRPr lang="tr-TR" sz="2400" dirty="0"/>
          </a:p>
          <a:p>
            <a:pPr marL="342900" indent="-342900" algn="just">
              <a:spcBef>
                <a:spcPct val="20000"/>
              </a:spcBef>
              <a:buClr>
                <a:schemeClr val="hlink"/>
              </a:buClr>
              <a:buSzPct val="65000"/>
              <a:buFont typeface="Courier New" panose="02070309020205020404" pitchFamily="49" charset="0"/>
              <a:buChar char="o"/>
              <a:defRPr/>
            </a:pPr>
            <a:endParaRPr lang="tr-TR" sz="2400" dirty="0">
              <a:cs typeface="Arial" panose="020B0604020202020204" pitchFamily="34" charset="0"/>
            </a:endParaRPr>
          </a:p>
        </p:txBody>
      </p:sp>
    </p:spTree>
    <p:extLst>
      <p:ext uri="{BB962C8B-B14F-4D97-AF65-F5344CB8AC3E}">
        <p14:creationId xmlns:p14="http://schemas.microsoft.com/office/powerpoint/2010/main" val="837623357"/>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0631" y="212725"/>
            <a:ext cx="10515600" cy="572721"/>
          </a:xfrm>
        </p:spPr>
        <p:txBody>
          <a:bodyPr>
            <a:normAutofit fontScale="90000"/>
          </a:bodyPr>
          <a:lstStyle/>
          <a:p>
            <a:r>
              <a:rPr lang="tr-TR" b="1" dirty="0" smtClean="0">
                <a:latin typeface="+mn-lt"/>
              </a:rPr>
              <a:t>1475 sayılı Kanun 14 </a:t>
            </a:r>
            <a:r>
              <a:rPr lang="tr-TR" b="1" dirty="0" err="1" smtClean="0">
                <a:latin typeface="+mn-lt"/>
              </a:rPr>
              <a:t>ncü</a:t>
            </a:r>
            <a:r>
              <a:rPr lang="tr-TR" b="1" dirty="0" smtClean="0">
                <a:latin typeface="+mn-lt"/>
              </a:rPr>
              <a:t> madde</a:t>
            </a:r>
            <a:endParaRPr lang="tr-TR" b="1" dirty="0">
              <a:latin typeface="+mn-lt"/>
            </a:endParaRPr>
          </a:p>
        </p:txBody>
      </p:sp>
      <p:sp>
        <p:nvSpPr>
          <p:cNvPr id="3" name="İçerik Yer Tutucusu 2"/>
          <p:cNvSpPr>
            <a:spLocks noGrp="1"/>
          </p:cNvSpPr>
          <p:nvPr>
            <p:ph idx="1"/>
          </p:nvPr>
        </p:nvSpPr>
        <p:spPr>
          <a:xfrm>
            <a:off x="445477" y="879231"/>
            <a:ext cx="11500338" cy="5615354"/>
          </a:xfrm>
        </p:spPr>
        <p:txBody>
          <a:bodyPr>
            <a:normAutofit fontScale="77500" lnSpcReduction="20000"/>
          </a:bodyPr>
          <a:lstStyle/>
          <a:p>
            <a:pPr algn="just"/>
            <a:r>
              <a:rPr lang="tr-TR" dirty="0" smtClean="0"/>
              <a:t>İşçilerin </a:t>
            </a:r>
            <a:r>
              <a:rPr lang="tr-TR" dirty="0"/>
              <a:t>kıdemleri, hizmet akdinin devam etmiş veya fasılalarla yeniden akdedilmiş olmasına bakılmaksızın aynı işverenin bir veya değişik işyerlerinde çalıştıkları süreler </a:t>
            </a:r>
            <a:r>
              <a:rPr lang="tr-TR" dirty="0" err="1"/>
              <a:t>gözönüne</a:t>
            </a:r>
            <a:r>
              <a:rPr lang="tr-TR" dirty="0"/>
              <a:t> alınarak hesaplanır</a:t>
            </a:r>
            <a:r>
              <a:rPr lang="tr-TR" dirty="0" smtClean="0"/>
              <a:t>.</a:t>
            </a:r>
          </a:p>
          <a:p>
            <a:pPr algn="just"/>
            <a:r>
              <a:rPr lang="tr-TR" dirty="0" smtClean="0"/>
              <a:t>Kıdem </a:t>
            </a:r>
            <a:r>
              <a:rPr lang="tr-TR" dirty="0"/>
              <a:t>tazminatının hesaplanması, son ücret üzerinden yapılır. </a:t>
            </a:r>
            <a:endParaRPr lang="tr-TR" dirty="0" smtClean="0"/>
          </a:p>
          <a:p>
            <a:pPr algn="just"/>
            <a:r>
              <a:rPr lang="tr-TR" dirty="0" smtClean="0"/>
              <a:t>Ancak</a:t>
            </a:r>
            <a:r>
              <a:rPr lang="tr-TR" dirty="0"/>
              <a:t>, son bir yıl içinde işçi ücretine zam yapıldığı takdirde, tazminata esas ücret</a:t>
            </a:r>
            <a:r>
              <a:rPr lang="tr-TR" dirty="0" smtClean="0"/>
              <a:t>, işçinin </a:t>
            </a:r>
            <a:r>
              <a:rPr lang="tr-TR" dirty="0"/>
              <a:t>işten ayrılma tarihi ile zammın yapıldığı tarih arasında alınan ücretin aynı süre içinde çalışılan günlere bölünmesi suretiyle hesaplanır.</a:t>
            </a:r>
          </a:p>
          <a:p>
            <a:pPr algn="just"/>
            <a:r>
              <a:rPr lang="tr-TR" b="1" dirty="0" smtClean="0">
                <a:solidFill>
                  <a:srgbClr val="C00000"/>
                </a:solidFill>
              </a:rPr>
              <a:t>Ücrete </a:t>
            </a:r>
            <a:r>
              <a:rPr lang="tr-TR" b="1" dirty="0">
                <a:solidFill>
                  <a:srgbClr val="C00000"/>
                </a:solidFill>
              </a:rPr>
              <a:t>ilaveten işçiye sağlanmış olan para ve para ile ölçülmesi mümkün akdi ve kanundan doğan  menfaatler de  </a:t>
            </a:r>
            <a:r>
              <a:rPr lang="tr-TR" b="1" dirty="0" smtClean="0">
                <a:solidFill>
                  <a:srgbClr val="C00000"/>
                </a:solidFill>
              </a:rPr>
              <a:t>göz önünde</a:t>
            </a:r>
            <a:r>
              <a:rPr lang="tr-TR" b="1" dirty="0">
                <a:solidFill>
                  <a:srgbClr val="C00000"/>
                </a:solidFill>
              </a:rPr>
              <a:t>  tutulur. </a:t>
            </a:r>
            <a:endParaRPr lang="tr-TR" b="1" dirty="0" smtClean="0">
              <a:solidFill>
                <a:srgbClr val="C00000"/>
              </a:solidFill>
            </a:endParaRPr>
          </a:p>
          <a:p>
            <a:pPr algn="just"/>
            <a:r>
              <a:rPr lang="tr-TR" sz="2400" b="1" dirty="0" smtClean="0">
                <a:solidFill>
                  <a:srgbClr val="0070C0"/>
                </a:solidFill>
              </a:rPr>
              <a:t>Kıdem Tazminatına Tabi Olan Bazı Ödemeler: </a:t>
            </a:r>
            <a:r>
              <a:rPr lang="tr-TR" sz="2400" dirty="0" smtClean="0">
                <a:solidFill>
                  <a:srgbClr val="0070C0"/>
                </a:solidFill>
              </a:rPr>
              <a:t>İkramiyeler </a:t>
            </a:r>
            <a:r>
              <a:rPr lang="tr-TR" sz="2400" dirty="0">
                <a:solidFill>
                  <a:srgbClr val="0070C0"/>
                </a:solidFill>
              </a:rPr>
              <a:t>(Kaynağı kanun/sözleşme ise tabi, bu nitelikte değilse süreklilik </a:t>
            </a:r>
            <a:r>
              <a:rPr lang="tr-TR" sz="2400" dirty="0" err="1">
                <a:solidFill>
                  <a:srgbClr val="0070C0"/>
                </a:solidFill>
              </a:rPr>
              <a:t>arzediyorsa</a:t>
            </a:r>
            <a:r>
              <a:rPr lang="tr-TR" sz="2400" dirty="0">
                <a:solidFill>
                  <a:srgbClr val="0070C0"/>
                </a:solidFill>
              </a:rPr>
              <a:t> tabi), 6772 sayılı Kanuna göre ödenen iki ikramiye (ilave tediye), Devamlı ödenen primler, Kasa tazminatı, Unvan tazminatı, İmza tazminatı, Mali sorumluluk tazminatı, Yemek yardımı (parasal değerleri hesap edilerek dahil edilir.), Taşıt (vasıta) yardımı (parasal değerleri hesap edilerek dahil edilir.), Ayakkabı veya bedeli, Çocuk zammı, Yakacak yardımı, Toplu taşım kartı, Gıda yardımı (parasal değerleri hesap edilerek dahil edilir.), Erzak yardımı (parasal değerleri hesap edilerek dahil edilir.), Aile yardımı (parasal değerleri hesap edilerek dahil edilir.), Konut yardımı (parasal değerleri hesap edilerek dahil edilir.), Giyim yardımı (parasal değerleri hesap edilerek dahil edilir.), Çocuk yardımı, İzin Yardımı, Eğitim (tahsil) yardımı, Bayram harçlığı (sürekli ödeniyorsa tabi</a:t>
            </a:r>
            <a:r>
              <a:rPr lang="tr-TR" sz="2400" dirty="0" smtClean="0">
                <a:solidFill>
                  <a:srgbClr val="0070C0"/>
                </a:solidFill>
              </a:rPr>
              <a:t>)</a:t>
            </a:r>
            <a:r>
              <a:rPr lang="tr-TR" sz="2400" b="1" dirty="0">
                <a:solidFill>
                  <a:srgbClr val="0070C0"/>
                </a:solidFill>
              </a:rPr>
              <a:t>  </a:t>
            </a:r>
            <a:endParaRPr lang="tr-TR" sz="2400" b="1" dirty="0" smtClean="0">
              <a:solidFill>
                <a:srgbClr val="0070C0"/>
              </a:solidFill>
            </a:endParaRPr>
          </a:p>
          <a:p>
            <a:pPr algn="just"/>
            <a:r>
              <a:rPr lang="tr-TR" sz="2400" b="1" dirty="0" smtClean="0"/>
              <a:t>Kıdem Tazminatına Tabi Olmayan Bazı Ödemeler: </a:t>
            </a:r>
            <a:r>
              <a:rPr lang="tr-TR" sz="2400" dirty="0" smtClean="0"/>
              <a:t>Fazla </a:t>
            </a:r>
            <a:r>
              <a:rPr lang="tr-TR" sz="2400" dirty="0"/>
              <a:t>çalışma ücreti, Devamlılık göstermeyen primler, Toplu iş sözleşmeleri gereğince ödenen primler, Mamul yardımı, SGK primi işveren payı, Yolluk(harcırah), Yıllık izin ücreti, Evlenme, doğum, ölüm yardımları, Bir defalık verilen ikramiyeler, İhbar tazminatı, İşsizlik sigortası işveren hissesi, Ücretli izin parası, Avans ödemesi, Teşvik primi, Vekaleten yürütülmekte olan görev için verilen ücret</a:t>
            </a:r>
          </a:p>
          <a:p>
            <a:pPr marL="0" indent="0" algn="just">
              <a:buNone/>
            </a:pPr>
            <a:endParaRPr lang="tr-TR" sz="2400" b="1" dirty="0">
              <a:solidFill>
                <a:srgbClr val="0070C0"/>
              </a:solidFill>
            </a:endParaRPr>
          </a:p>
          <a:p>
            <a:pPr algn="just"/>
            <a:endParaRPr lang="tr-TR" b="1" dirty="0">
              <a:solidFill>
                <a:srgbClr val="C00000"/>
              </a:solidFill>
            </a:endParaRPr>
          </a:p>
        </p:txBody>
      </p:sp>
    </p:spTree>
    <p:extLst>
      <p:ext uri="{BB962C8B-B14F-4D97-AF65-F5344CB8AC3E}">
        <p14:creationId xmlns:p14="http://schemas.microsoft.com/office/powerpoint/2010/main" val="116856373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6063" y="211505"/>
            <a:ext cx="11694016" cy="500063"/>
          </a:xfrm>
        </p:spPr>
        <p:txBody>
          <a:bodyPr>
            <a:normAutofit fontScale="90000"/>
          </a:bodyPr>
          <a:lstStyle/>
          <a:p>
            <a:pPr>
              <a:defRPr/>
            </a:pPr>
            <a:r>
              <a:rPr lang="tr-TR" b="1" dirty="0" smtClean="0">
                <a:latin typeface="+mn-lt"/>
              </a:rPr>
              <a:t>Kıdem tazminatı ödeme usulü</a:t>
            </a:r>
            <a:endParaRPr lang="tr-TR" dirty="0">
              <a:latin typeface="+mn-lt"/>
            </a:endParaRPr>
          </a:p>
        </p:txBody>
      </p:sp>
      <p:sp>
        <p:nvSpPr>
          <p:cNvPr id="3" name="İçerik Yer Tutucusu 2"/>
          <p:cNvSpPr>
            <a:spLocks noGrp="1"/>
          </p:cNvSpPr>
          <p:nvPr>
            <p:ph idx="1"/>
          </p:nvPr>
        </p:nvSpPr>
        <p:spPr>
          <a:xfrm>
            <a:off x="206063" y="1106921"/>
            <a:ext cx="11694016" cy="5615849"/>
          </a:xfrm>
          <a:noFill/>
        </p:spPr>
        <p:txBody>
          <a:bodyPr>
            <a:noAutofit/>
          </a:bodyPr>
          <a:lstStyle/>
          <a:p>
            <a:pPr marL="0" indent="0" algn="just">
              <a:spcBef>
                <a:spcPts val="0"/>
              </a:spcBef>
              <a:buNone/>
              <a:defRPr/>
            </a:pPr>
            <a:r>
              <a:rPr lang="tr-TR" sz="3400" dirty="0"/>
              <a:t>Kamu kurum veya kuruluşları tarafından yapılacak olan kıdem tazminatı ödemeleri, gerekli belgeler esas alınarak doğrudan işçinin banka hesabına yapılır.</a:t>
            </a:r>
          </a:p>
          <a:p>
            <a:pPr marL="0" indent="0" algn="just">
              <a:spcBef>
                <a:spcPts val="0"/>
              </a:spcBef>
              <a:buNone/>
              <a:defRPr/>
            </a:pPr>
            <a:r>
              <a:rPr lang="tr-TR" sz="3400" dirty="0"/>
              <a:t>Gerekli belgeler;</a:t>
            </a:r>
          </a:p>
          <a:p>
            <a:pPr algn="just">
              <a:spcBef>
                <a:spcPts val="0"/>
              </a:spcBef>
              <a:defRPr/>
            </a:pPr>
            <a:r>
              <a:rPr lang="tr-TR" sz="3400" dirty="0"/>
              <a:t>Kıdem tazminatına hak kazananlar için düzenlenen ödeme belgesine; işçinin yazılı talebi, harcama talimatı, hizmet cetveli ve kıdem tazminatının hesaplanmasını gösteren belge de eklenir.</a:t>
            </a:r>
          </a:p>
          <a:p>
            <a:pPr algn="just">
              <a:spcBef>
                <a:spcPts val="0"/>
              </a:spcBef>
              <a:defRPr/>
            </a:pPr>
            <a:r>
              <a:rPr lang="tr-TR" sz="3400" dirty="0"/>
              <a:t>İşçinin iş sözleşmesinin hangi nedenle sona erdiğine ilişkin olarak alt işverenden alınmış olan belge, kıdem tazminatı ödemesini yapan kamu kurum veya kuruluşu tarafından muhafaza edilir.</a:t>
            </a:r>
          </a:p>
        </p:txBody>
      </p:sp>
    </p:spTree>
    <p:extLst>
      <p:ext uri="{BB962C8B-B14F-4D97-AF65-F5344CB8AC3E}">
        <p14:creationId xmlns:p14="http://schemas.microsoft.com/office/powerpoint/2010/main" val="24074634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7578" y="333376"/>
            <a:ext cx="9424585" cy="498475"/>
          </a:xfrm>
        </p:spPr>
        <p:txBody>
          <a:bodyPr>
            <a:normAutofit fontScale="90000"/>
          </a:bodyPr>
          <a:lstStyle/>
          <a:p>
            <a:pPr>
              <a:defRPr/>
            </a:pPr>
            <a:r>
              <a:rPr lang="tr-TR" b="1" dirty="0" smtClean="0">
                <a:latin typeface="+mn-lt"/>
              </a:rPr>
              <a:t>Kıdem tazminatı ödeme usulü</a:t>
            </a:r>
            <a:endParaRPr lang="tr-TR" dirty="0">
              <a:latin typeface="+mn-lt"/>
            </a:endParaRPr>
          </a:p>
        </p:txBody>
      </p:sp>
      <p:sp>
        <p:nvSpPr>
          <p:cNvPr id="133123" name="İçerik Yer Tutucusu 2"/>
          <p:cNvSpPr>
            <a:spLocks noGrp="1"/>
          </p:cNvSpPr>
          <p:nvPr>
            <p:ph idx="1"/>
          </p:nvPr>
        </p:nvSpPr>
        <p:spPr>
          <a:xfrm>
            <a:off x="257578" y="1102307"/>
            <a:ext cx="11552349" cy="5453039"/>
          </a:xfrm>
          <a:noFill/>
        </p:spPr>
        <p:txBody>
          <a:bodyPr>
            <a:normAutofit/>
          </a:bodyPr>
          <a:lstStyle/>
          <a:p>
            <a:pPr marL="0" indent="0" algn="just">
              <a:spcBef>
                <a:spcPct val="0"/>
              </a:spcBef>
              <a:buNone/>
            </a:pPr>
            <a:r>
              <a:rPr lang="tr-TR" altLang="tr-TR" sz="3000" dirty="0"/>
              <a:t>Hesaplanan kıdem tazminatı tutarı, kamu kurumlarında kıdem tazminatı ile ilgili olarak açılacak bütçe tertibinden ödeneğin yetip yetmediğine bakılmaksızın doğrudan işçinin banka hesabına ödenir.</a:t>
            </a:r>
          </a:p>
          <a:p>
            <a:pPr marL="0" indent="0" algn="just">
              <a:spcBef>
                <a:spcPct val="0"/>
              </a:spcBef>
              <a:buNone/>
            </a:pPr>
            <a:r>
              <a:rPr lang="tr-TR" altLang="tr-TR" sz="3000" dirty="0"/>
              <a:t>Farklı kamu kurum veya kuruluşlarına ait işyerlerinde geçen hizmet sürelerinin toplamı üzerinden kıdem tazminatı ödenmesi halinde, kıdem tazminatı ödemesini gerçekleştiren son kamu kurum veya kuruluşu, ödenen kıdem tazminatı tutarının diğer kamu kurum veya kuruluşlarında geçen hizmet süresine ilişkin kısmını ilgili kamu kurum veya kuruluşundan tahsil eder.</a:t>
            </a:r>
          </a:p>
          <a:p>
            <a:pPr marL="0" indent="0" algn="just">
              <a:spcBef>
                <a:spcPct val="0"/>
              </a:spcBef>
              <a:buNone/>
            </a:pPr>
            <a:r>
              <a:rPr lang="tr-TR" altLang="tr-TR" sz="3000" dirty="0"/>
              <a:t>Ancak, 5018 sayılı Kamu Mali Yönetimi ve Kontrol Kanununa ekli (I), (II) ve (III) sayılı cetvellerinde yer alan kamu kurum veya kuruluşları arasında bu fıkra hükümlerine göre bir tahsil işlemi yapılmaz.</a:t>
            </a:r>
          </a:p>
        </p:txBody>
      </p:sp>
    </p:spTree>
    <p:extLst>
      <p:ext uri="{BB962C8B-B14F-4D97-AF65-F5344CB8AC3E}">
        <p14:creationId xmlns:p14="http://schemas.microsoft.com/office/powerpoint/2010/main" val="36262894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Unvan 1"/>
          <p:cNvSpPr>
            <a:spLocks noGrp="1"/>
          </p:cNvSpPr>
          <p:nvPr>
            <p:ph type="title"/>
          </p:nvPr>
        </p:nvSpPr>
        <p:spPr>
          <a:xfrm>
            <a:off x="398585" y="333375"/>
            <a:ext cx="9604253" cy="520700"/>
          </a:xfrm>
        </p:spPr>
        <p:txBody>
          <a:bodyPr>
            <a:normAutofit fontScale="90000"/>
          </a:bodyPr>
          <a:lstStyle/>
          <a:p>
            <a:r>
              <a:rPr lang="tr-TR" altLang="tr-TR" b="1" dirty="0" smtClean="0">
                <a:latin typeface="+mn-lt"/>
              </a:rPr>
              <a:t>İşçinin başvurusu</a:t>
            </a:r>
            <a:endParaRPr lang="tr-TR" altLang="tr-TR" dirty="0" smtClean="0">
              <a:latin typeface="+mn-lt"/>
            </a:endParaRPr>
          </a:p>
        </p:txBody>
      </p:sp>
      <p:sp>
        <p:nvSpPr>
          <p:cNvPr id="3" name="İçerik Yer Tutucusu 2"/>
          <p:cNvSpPr>
            <a:spLocks noGrp="1"/>
          </p:cNvSpPr>
          <p:nvPr>
            <p:ph idx="1"/>
          </p:nvPr>
        </p:nvSpPr>
        <p:spPr>
          <a:xfrm>
            <a:off x="398585" y="1053698"/>
            <a:ext cx="11500338" cy="5804302"/>
          </a:xfrm>
          <a:noFill/>
        </p:spPr>
        <p:txBody>
          <a:bodyPr>
            <a:normAutofit/>
          </a:bodyPr>
          <a:lstStyle/>
          <a:p>
            <a:pPr marL="0" indent="0" algn="just">
              <a:buNone/>
              <a:defRPr/>
            </a:pPr>
            <a:r>
              <a:rPr lang="tr-TR" sz="3200" dirty="0" smtClean="0"/>
              <a:t>Kıdem </a:t>
            </a:r>
            <a:r>
              <a:rPr lang="tr-TR" sz="3200" dirty="0"/>
              <a:t>tazminatı ödenmesi talebinde bulunan işçilerin veya ölümü halinde kanuni mirasçılarının, ilgili kamu kurum veya kuruluşuna banka hesap/IBAN numarasıyla birlikte yazılı olarak başvuruda bulunması ve çalıştığı kamu kurum veya kuruluşlarının listesi ile iş sözleşmesinin hangi nedenle sona erdiğine ilişkin olarak alt işverenden alacağı belgeyi eklemesi zorunludur.</a:t>
            </a:r>
          </a:p>
          <a:p>
            <a:pPr marL="0" indent="0" algn="just">
              <a:buNone/>
              <a:defRPr/>
            </a:pPr>
            <a:endParaRPr lang="tr-TR" sz="3200" dirty="0"/>
          </a:p>
          <a:p>
            <a:pPr marL="0" indent="0" algn="just">
              <a:buNone/>
              <a:defRPr/>
            </a:pPr>
            <a:r>
              <a:rPr lang="tr-TR" sz="3200" dirty="0" smtClean="0"/>
              <a:t>İş </a:t>
            </a:r>
            <a:r>
              <a:rPr lang="tr-TR" sz="3200" dirty="0"/>
              <a:t>sözleşmesinin hangi nedenle sona erdiğine ilişkin olarak alt işverenden alacağı belgenin alt işveren tarafından düzenlenmemesi halinde Sosyal Güvenlik Kurumu kayıtları esas alınır. Düzenlenen belgede yer alan bilgilere ilişkin uyuşmazlık durumunda mahkemece verilecek karara göre işlem yapılır</a:t>
            </a:r>
            <a:r>
              <a:rPr lang="tr-TR" sz="3200" dirty="0" smtClean="0"/>
              <a:t>.</a:t>
            </a:r>
            <a:endParaRPr lang="tr-TR" sz="3200" dirty="0"/>
          </a:p>
        </p:txBody>
      </p:sp>
    </p:spTree>
    <p:extLst>
      <p:ext uri="{BB962C8B-B14F-4D97-AF65-F5344CB8AC3E}">
        <p14:creationId xmlns:p14="http://schemas.microsoft.com/office/powerpoint/2010/main" val="8524903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457200" y="256032"/>
            <a:ext cx="11052048" cy="5870131"/>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400" b="1" dirty="0" smtClean="0"/>
              <a:t>04.12.2017 tarihinde </a:t>
            </a:r>
          </a:p>
          <a:p>
            <a:pPr algn="just"/>
            <a:endParaRPr lang="tr-TR" sz="4400" dirty="0" smtClean="0"/>
          </a:p>
          <a:p>
            <a:pPr marL="571500" indent="-571500" algn="just">
              <a:buFont typeface="Arial" panose="020B0604020202020204" pitchFamily="34" charset="0"/>
              <a:buChar char="•"/>
            </a:pPr>
            <a:r>
              <a:rPr lang="tr-TR" sz="4400" dirty="0" smtClean="0"/>
              <a:t>Doğum nedeniyle iş sözleşmeleri askıda olanlar, </a:t>
            </a:r>
          </a:p>
          <a:p>
            <a:pPr marL="571500" indent="-571500" algn="just">
              <a:buFont typeface="Arial" panose="020B0604020202020204" pitchFamily="34" charset="0"/>
              <a:buChar char="•"/>
            </a:pPr>
            <a:r>
              <a:rPr lang="tr-TR" sz="4400" dirty="0" smtClean="0"/>
              <a:t>Sağlık kurulu raporuyla belgelendirilen sağlık sorunları nedenleriyle iş sözleşmeleri askıda olanlar,  </a:t>
            </a:r>
          </a:p>
          <a:p>
            <a:pPr marL="571500" indent="-571500" algn="just">
              <a:buFont typeface="Arial" panose="020B0604020202020204" pitchFamily="34" charset="0"/>
              <a:buChar char="•"/>
            </a:pPr>
            <a:r>
              <a:rPr lang="tr-TR" sz="4400" dirty="0" smtClean="0"/>
              <a:t>Askerde bulunanlar,</a:t>
            </a:r>
          </a:p>
          <a:p>
            <a:pPr algn="just"/>
            <a:endParaRPr lang="tr-TR" sz="4400" dirty="0" smtClean="0"/>
          </a:p>
          <a:p>
            <a:pPr algn="just"/>
            <a:r>
              <a:rPr lang="tr-TR" sz="4400" dirty="0" smtClean="0"/>
              <a:t>İçin belirtilen süreler, askerlik veya askı süresinin sona erdiği tarihten itibaren başlayacaktır.</a:t>
            </a:r>
          </a:p>
          <a:p>
            <a:pPr algn="just"/>
            <a:endParaRPr lang="tr-TR" sz="4400" dirty="0" smtClean="0"/>
          </a:p>
          <a:p>
            <a:pPr algn="just"/>
            <a:r>
              <a:rPr lang="tr-TR" sz="4400" dirty="0" smtClean="0"/>
              <a:t>Sürekli işçi kadrolarına geçirilme süreci, bu sürecin tamamında veya herhangi bir aşamasında askerde bulunanlar için askerlik süresinin sona erdiği tarihten itibaren başlar veya kaldığı yerden devam eder.</a:t>
            </a:r>
          </a:p>
          <a:p>
            <a:pPr algn="just"/>
            <a:endParaRPr lang="tr-TR" dirty="0"/>
          </a:p>
        </p:txBody>
      </p:sp>
    </p:spTree>
    <p:extLst>
      <p:ext uri="{BB962C8B-B14F-4D97-AF65-F5344CB8AC3E}">
        <p14:creationId xmlns:p14="http://schemas.microsoft.com/office/powerpoint/2010/main" val="106682733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6366" y="256124"/>
            <a:ext cx="10470525" cy="581003"/>
          </a:xfrm>
        </p:spPr>
        <p:txBody>
          <a:bodyPr>
            <a:noAutofit/>
          </a:bodyPr>
          <a:lstStyle/>
          <a:p>
            <a:pPr>
              <a:defRPr/>
            </a:pPr>
            <a:r>
              <a:rPr lang="tr-TR" sz="3600" b="1" dirty="0">
                <a:latin typeface="+mn-lt"/>
                <a:ea typeface="+mn-ea"/>
                <a:cs typeface="+mn-cs"/>
              </a:rPr>
              <a:t>Ödemeye esas hizmet cetvelinin düzenlenmesi</a:t>
            </a:r>
          </a:p>
        </p:txBody>
      </p:sp>
      <p:sp>
        <p:nvSpPr>
          <p:cNvPr id="3" name="İçerik Yer Tutucusu 2"/>
          <p:cNvSpPr>
            <a:spLocks noGrp="1"/>
          </p:cNvSpPr>
          <p:nvPr>
            <p:ph idx="1"/>
          </p:nvPr>
        </p:nvSpPr>
        <p:spPr>
          <a:xfrm>
            <a:off x="386366" y="1062507"/>
            <a:ext cx="11565228" cy="5795493"/>
          </a:xfrm>
          <a:noFill/>
        </p:spPr>
        <p:txBody>
          <a:bodyPr>
            <a:noAutofit/>
          </a:bodyPr>
          <a:lstStyle/>
          <a:p>
            <a:pPr marL="0" indent="0" algn="just">
              <a:buNone/>
              <a:defRPr/>
            </a:pPr>
            <a:r>
              <a:rPr lang="tr-TR" sz="3200" dirty="0"/>
              <a:t>Kıdem tazminatı talebinde bulunan ve iş sözleşmesi kıdem tazminatını hak edecek şekilde sona ermiş olan işçinin kıdem tazminatına esas toplam süresi, 4734 sayılı Kanunun 62 </a:t>
            </a:r>
            <a:r>
              <a:rPr lang="tr-TR" sz="3200" dirty="0" err="1"/>
              <a:t>nci</a:t>
            </a:r>
            <a:r>
              <a:rPr lang="tr-TR" sz="3200" dirty="0"/>
              <a:t> maddesinin birinci fıkrasının (e) bendi uyarınca yapılan ihaleler kapsamında çalışmasının bulunduğu kamu kurum veya kuruluşlarınca düzenlenmiş olan </a:t>
            </a:r>
            <a:r>
              <a:rPr lang="tr-TR" sz="3200" b="1" dirty="0"/>
              <a:t>hizmet cetvelleri </a:t>
            </a:r>
            <a:r>
              <a:rPr lang="tr-TR" sz="3200" dirty="0"/>
              <a:t>esas alınarak tespit edilir.</a:t>
            </a:r>
          </a:p>
          <a:p>
            <a:pPr marL="0" indent="0" algn="just">
              <a:buNone/>
              <a:defRPr/>
            </a:pPr>
            <a:r>
              <a:rPr lang="tr-TR" sz="3200" dirty="0"/>
              <a:t>Ödemeyi yapacak olan ilgili kamu kurum veya kuruluşu, işçinin çalıştığını beyan ettiği kamu kurum veya kuruluşlarından düzenlenecek hizmet cetvelinin gönderilmesini ister. Hizmet cetvelinin kamu kurum veya kuruluşu tarafından herhangi bir nedenle düzenlenememesi halinde Sosyal Güvenlik Kurumu kayıtları esas alınır.</a:t>
            </a:r>
          </a:p>
        </p:txBody>
      </p:sp>
    </p:spTree>
    <p:extLst>
      <p:ext uri="{BB962C8B-B14F-4D97-AF65-F5344CB8AC3E}">
        <p14:creationId xmlns:p14="http://schemas.microsoft.com/office/powerpoint/2010/main" val="27636900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Unvan 1"/>
          <p:cNvSpPr>
            <a:spLocks noGrp="1"/>
          </p:cNvSpPr>
          <p:nvPr>
            <p:ph type="title"/>
          </p:nvPr>
        </p:nvSpPr>
        <p:spPr>
          <a:xfrm>
            <a:off x="363415" y="94669"/>
            <a:ext cx="11581740" cy="755338"/>
          </a:xfrm>
        </p:spPr>
        <p:txBody>
          <a:bodyPr>
            <a:normAutofit fontScale="90000"/>
          </a:bodyPr>
          <a:lstStyle/>
          <a:p>
            <a:r>
              <a:rPr lang="tr-TR" altLang="tr-TR" sz="4000" b="1" dirty="0" smtClean="0">
                <a:latin typeface="+mn-lt"/>
              </a:rPr>
              <a:t>Kurumların ihale dokümanı ve özlük dosyaları işlemleri</a:t>
            </a:r>
          </a:p>
        </p:txBody>
      </p:sp>
      <p:sp>
        <p:nvSpPr>
          <p:cNvPr id="3" name="İçerik Yer Tutucusu 2"/>
          <p:cNvSpPr>
            <a:spLocks noGrp="1"/>
          </p:cNvSpPr>
          <p:nvPr>
            <p:ph idx="1"/>
          </p:nvPr>
        </p:nvSpPr>
        <p:spPr>
          <a:xfrm>
            <a:off x="363415" y="1056070"/>
            <a:ext cx="11626816" cy="5409124"/>
          </a:xfrm>
          <a:noFill/>
        </p:spPr>
        <p:txBody>
          <a:bodyPr>
            <a:normAutofit/>
          </a:bodyPr>
          <a:lstStyle/>
          <a:p>
            <a:pPr marL="0" indent="0" algn="just">
              <a:buNone/>
              <a:defRPr/>
            </a:pPr>
            <a:r>
              <a:rPr lang="tr-TR" sz="3200" dirty="0" smtClean="0"/>
              <a:t>Kamu </a:t>
            </a:r>
            <a:r>
              <a:rPr lang="tr-TR" sz="3200" dirty="0"/>
              <a:t>kurum veya kuruluşları, 4734 sayılı Kanunun 62 </a:t>
            </a:r>
            <a:r>
              <a:rPr lang="tr-TR" sz="3200" dirty="0" err="1"/>
              <a:t>nci</a:t>
            </a:r>
            <a:r>
              <a:rPr lang="tr-TR" sz="3200" dirty="0"/>
              <a:t> maddesinin birinci fıkrasının (e) bendi uyarınca yapılan her bir ihale için, ihale dokümanı ve ihale sözleşmesi ile birlikte bu ihale kapsamında çalışan her bir işçinin nüfus bilgilerini, işe başlama ve işten ayrılma tarihlerini ve nedenini, çalışma sürelerini, ücret ve diğer mali haklarını, yıllık izin kullanımına dair bilgilerini ve sigorta kayıtlarını içeren bir özlük dosyası </a:t>
            </a:r>
            <a:r>
              <a:rPr lang="tr-TR" sz="3200" dirty="0" smtClean="0"/>
              <a:t>oluşturur.</a:t>
            </a:r>
          </a:p>
          <a:p>
            <a:pPr marL="0" indent="0" algn="just">
              <a:buNone/>
              <a:defRPr/>
            </a:pPr>
            <a:endParaRPr lang="tr-TR" sz="3200" dirty="0"/>
          </a:p>
          <a:p>
            <a:pPr marL="0" indent="0" algn="just">
              <a:buNone/>
              <a:defRPr/>
            </a:pPr>
            <a:r>
              <a:rPr lang="tr-TR" sz="3200" dirty="0" smtClean="0"/>
              <a:t>Kıdem </a:t>
            </a:r>
            <a:r>
              <a:rPr lang="tr-TR" sz="3200" dirty="0"/>
              <a:t>tazminatı talebinde bulunan işçinin hizmet cetveli, ihale dokümanı ve ihale sözleşmesi ile özlük dosyası esas alınarak düzenlenir</a:t>
            </a:r>
            <a:r>
              <a:rPr lang="tr-TR" sz="3200" dirty="0" smtClean="0"/>
              <a:t>.</a:t>
            </a:r>
            <a:endParaRPr lang="tr-TR" sz="3200" dirty="0"/>
          </a:p>
        </p:txBody>
      </p:sp>
    </p:spTree>
    <p:extLst>
      <p:ext uri="{BB962C8B-B14F-4D97-AF65-F5344CB8AC3E}">
        <p14:creationId xmlns:p14="http://schemas.microsoft.com/office/powerpoint/2010/main" val="184462416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3335" y="528033"/>
            <a:ext cx="11655380" cy="6117465"/>
          </a:xfrm>
          <a:noFill/>
        </p:spPr>
        <p:txBody>
          <a:bodyPr>
            <a:normAutofit/>
          </a:bodyPr>
          <a:lstStyle/>
          <a:p>
            <a:pPr marL="0" indent="0" algn="just">
              <a:buNone/>
              <a:defRPr/>
            </a:pPr>
            <a:r>
              <a:rPr lang="tr-TR" sz="3000" dirty="0" smtClean="0"/>
              <a:t>Kıdem </a:t>
            </a:r>
            <a:r>
              <a:rPr lang="tr-TR" sz="3000" dirty="0"/>
              <a:t>tazminatının hesabında, daha önce kıdem tazminatı ödenmiş süreler dikkate </a:t>
            </a:r>
            <a:r>
              <a:rPr lang="tr-TR" sz="3000" dirty="0" smtClean="0"/>
              <a:t>alınmaz.</a:t>
            </a:r>
          </a:p>
          <a:p>
            <a:pPr marL="0" indent="0" algn="just">
              <a:buNone/>
              <a:defRPr/>
            </a:pPr>
            <a:r>
              <a:rPr lang="tr-TR" sz="3000" dirty="0" smtClean="0"/>
              <a:t>Aynı </a:t>
            </a:r>
            <a:r>
              <a:rPr lang="tr-TR" sz="3000" dirty="0"/>
              <a:t>kıdem süresi için bir defadan fazla kıdem tazminatı ödenmez.</a:t>
            </a:r>
          </a:p>
          <a:p>
            <a:pPr marL="0" indent="0" algn="just">
              <a:buNone/>
              <a:defRPr/>
            </a:pPr>
            <a:r>
              <a:rPr lang="tr-TR" sz="3000" dirty="0" smtClean="0"/>
              <a:t>Yapılacak </a:t>
            </a:r>
            <a:r>
              <a:rPr lang="tr-TR" sz="3000" dirty="0"/>
              <a:t>kıdem tazminatı ödemesinde, işçinin almakta olduğu en son ücreti ile ücrete ilaveten işçiye sağlanmış olan para ve para ile ölçülmesi mümkün iş sözleşmesi ve kanundan doğan menfaatler de esas alınır.</a:t>
            </a:r>
          </a:p>
          <a:p>
            <a:pPr marL="0" indent="0" algn="just">
              <a:buNone/>
              <a:defRPr/>
            </a:pPr>
            <a:r>
              <a:rPr lang="tr-TR" sz="3000" dirty="0" smtClean="0"/>
              <a:t>Yapılacak </a:t>
            </a:r>
            <a:r>
              <a:rPr lang="tr-TR" sz="3000" dirty="0"/>
              <a:t>kıdem tazminatı ödemesinde, işçinin son çalıştığı kamu kurum veya kuruluşundaki en son ücretinin asgari ücret artış oranları dikkate alınarak güncellenmiş miktarı esas alınır. Ödenen kıdem tazminatı tutarının, iş sözleşmesinin sona erdiği tarihteki ücreti üzerinden aynı süreler dikkate alınarak hesaplanacak kıdem tazminatı tutarından daha düşük olması halinde, işçinin aradaki farkı işvereninden talep hakkı saklıdır</a:t>
            </a:r>
            <a:r>
              <a:rPr lang="tr-TR" sz="3000" dirty="0" smtClean="0"/>
              <a:t>.</a:t>
            </a:r>
            <a:endParaRPr lang="tr-TR" sz="3000" dirty="0"/>
          </a:p>
        </p:txBody>
      </p:sp>
    </p:spTree>
    <p:extLst>
      <p:ext uri="{BB962C8B-B14F-4D97-AF65-F5344CB8AC3E}">
        <p14:creationId xmlns:p14="http://schemas.microsoft.com/office/powerpoint/2010/main" val="412950191"/>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Unvan 1"/>
          <p:cNvSpPr>
            <a:spLocks noGrp="1"/>
          </p:cNvSpPr>
          <p:nvPr>
            <p:ph type="title"/>
          </p:nvPr>
        </p:nvSpPr>
        <p:spPr>
          <a:xfrm>
            <a:off x="240506" y="324636"/>
            <a:ext cx="11852755" cy="797028"/>
          </a:xfrm>
        </p:spPr>
        <p:txBody>
          <a:bodyPr>
            <a:noAutofit/>
          </a:bodyPr>
          <a:lstStyle/>
          <a:p>
            <a:r>
              <a:rPr lang="tr-TR" altLang="tr-TR" sz="4000" b="1" dirty="0" smtClean="0">
                <a:solidFill>
                  <a:srgbClr val="C00000"/>
                </a:solidFill>
                <a:latin typeface="+mn-lt"/>
              </a:rPr>
              <a:t>Hangi tarihten sonra işten ayrılanlara kıdem tazminatı ödenecek?</a:t>
            </a:r>
          </a:p>
        </p:txBody>
      </p:sp>
      <p:sp>
        <p:nvSpPr>
          <p:cNvPr id="138243" name="İçerik Yer Tutucusu 2"/>
          <p:cNvSpPr>
            <a:spLocks noGrp="1"/>
          </p:cNvSpPr>
          <p:nvPr>
            <p:ph idx="1"/>
          </p:nvPr>
        </p:nvSpPr>
        <p:spPr>
          <a:xfrm>
            <a:off x="362856" y="1477465"/>
            <a:ext cx="11608056" cy="4789224"/>
          </a:xfrm>
          <a:noFill/>
        </p:spPr>
        <p:txBody>
          <a:bodyPr>
            <a:normAutofit/>
          </a:bodyPr>
          <a:lstStyle/>
          <a:p>
            <a:pPr marL="0" indent="0" algn="just">
              <a:buNone/>
            </a:pPr>
            <a:r>
              <a:rPr lang="tr-TR" altLang="tr-TR" sz="4000" b="1" dirty="0" smtClean="0"/>
              <a:t>11 Eylül 2014 </a:t>
            </a:r>
            <a:r>
              <a:rPr lang="tr-TR" altLang="tr-TR" sz="4000" dirty="0" smtClean="0"/>
              <a:t>tarihinden önce personel çalıştırılmasına dayalı hizmet alımı kapsamında istihdam edilen ve iş sözleşmesi devam eden işçilerin kıdem tazminatlarının hesabında kamu kurum veya kuruluşlarında ilk işe başladıkları tarih esas alınır.</a:t>
            </a:r>
          </a:p>
          <a:p>
            <a:pPr marL="0" indent="0" algn="just">
              <a:buNone/>
            </a:pPr>
            <a:r>
              <a:rPr lang="tr-TR" altLang="tr-TR" sz="4000" dirty="0" smtClean="0"/>
              <a:t>Bu kapsamda kıdem tazminatı, 6552 sayılı Kanunun yürürlüğe girdiği tarihten </a:t>
            </a:r>
            <a:r>
              <a:rPr lang="tr-TR" altLang="tr-TR" sz="4000" b="1" dirty="0" smtClean="0"/>
              <a:t>(11/09/2014) </a:t>
            </a:r>
            <a:r>
              <a:rPr lang="tr-TR" altLang="tr-TR" sz="4000" dirty="0" smtClean="0"/>
              <a:t>önce iş sözleşmesi feshedilmiş olan işçilere ödenmez.</a:t>
            </a:r>
          </a:p>
        </p:txBody>
      </p:sp>
    </p:spTree>
    <p:extLst>
      <p:ext uri="{BB962C8B-B14F-4D97-AF65-F5344CB8AC3E}">
        <p14:creationId xmlns:p14="http://schemas.microsoft.com/office/powerpoint/2010/main" val="344261723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365503"/>
            <a:ext cx="9144000" cy="1169099"/>
          </a:xfrm>
        </p:spPr>
        <p:txBody>
          <a:bodyPr/>
          <a:lstStyle/>
          <a:p>
            <a:r>
              <a:rPr lang="tr-TR" b="1" dirty="0" smtClean="0"/>
              <a:t>İLAVE TEDİYE ÖDENMESİ</a:t>
            </a:r>
            <a:endParaRPr lang="tr-TR" b="1" dirty="0"/>
          </a:p>
        </p:txBody>
      </p:sp>
      <p:sp>
        <p:nvSpPr>
          <p:cNvPr id="3" name="Alt Başlık 2"/>
          <p:cNvSpPr>
            <a:spLocks noGrp="1"/>
          </p:cNvSpPr>
          <p:nvPr>
            <p:ph type="subTitle" idx="1"/>
          </p:nvPr>
        </p:nvSpPr>
        <p:spPr>
          <a:xfrm>
            <a:off x="1054608" y="3589846"/>
            <a:ext cx="10082784" cy="2311082"/>
          </a:xfrm>
        </p:spPr>
        <p:txBody>
          <a:bodyPr>
            <a:normAutofit/>
          </a:bodyPr>
          <a:lstStyle/>
          <a:p>
            <a:r>
              <a:rPr lang="tr-TR" b="1" dirty="0" smtClean="0"/>
              <a:t>6772 SAYILI</a:t>
            </a:r>
          </a:p>
          <a:p>
            <a:r>
              <a:rPr lang="tr-TR" b="1" dirty="0" smtClean="0"/>
              <a:t>DEVLET </a:t>
            </a:r>
            <a:r>
              <a:rPr lang="tr-TR" b="1" dirty="0"/>
              <a:t>VE ONA BAĞLI MÜESSESELERDE </a:t>
            </a:r>
            <a:r>
              <a:rPr lang="tr-TR" b="1" dirty="0" smtClean="0"/>
              <a:t>ÇALIŞAN İŞÇİLERE </a:t>
            </a:r>
            <a:r>
              <a:rPr lang="tr-TR" b="1" dirty="0"/>
              <a:t>İLAVE TEDİYE YAPILMASI VE </a:t>
            </a:r>
            <a:r>
              <a:rPr lang="tr-TR" b="1" dirty="0" smtClean="0"/>
              <a:t>6452 SAYILI </a:t>
            </a:r>
            <a:r>
              <a:rPr lang="tr-TR" b="1" dirty="0"/>
              <a:t>KANUNLA 6212 SAYILI </a:t>
            </a:r>
            <a:r>
              <a:rPr lang="tr-TR" b="1" dirty="0" smtClean="0"/>
              <a:t>KANUNUN 2 </a:t>
            </a:r>
            <a:r>
              <a:rPr lang="tr-TR" b="1" dirty="0"/>
              <a:t>NCİ MADDESİNİN </a:t>
            </a:r>
            <a:r>
              <a:rPr lang="tr-TR" b="1" dirty="0" smtClean="0"/>
              <a:t>KALDIRILMASI HAKKINDA KANUN</a:t>
            </a:r>
          </a:p>
          <a:p>
            <a:r>
              <a:rPr lang="tr-TR" b="1" dirty="0"/>
              <a:t>Yayımlandığı </a:t>
            </a:r>
            <a:r>
              <a:rPr lang="tr-TR" b="1" dirty="0" smtClean="0"/>
              <a:t>Resmi Gazete    </a:t>
            </a:r>
            <a:r>
              <a:rPr lang="tr-TR" b="1" dirty="0"/>
              <a:t>: Tarih : 11/7/1956   Sayı : 9355</a:t>
            </a:r>
          </a:p>
          <a:p>
            <a:endParaRPr lang="tr-TR" b="1" dirty="0"/>
          </a:p>
        </p:txBody>
      </p:sp>
    </p:spTree>
    <p:extLst>
      <p:ext uri="{BB962C8B-B14F-4D97-AF65-F5344CB8AC3E}">
        <p14:creationId xmlns:p14="http://schemas.microsoft.com/office/powerpoint/2010/main" val="115191040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59664" y="304801"/>
            <a:ext cx="11472672" cy="682752"/>
          </a:xfrm>
        </p:spPr>
        <p:txBody>
          <a:bodyPr>
            <a:normAutofit fontScale="90000"/>
          </a:bodyPr>
          <a:lstStyle/>
          <a:p>
            <a:pPr algn="l"/>
            <a:r>
              <a:rPr lang="tr-TR" b="1" dirty="0" smtClean="0">
                <a:latin typeface="+mn-lt"/>
              </a:rPr>
              <a:t>İlave Tediye Ödenmesi</a:t>
            </a:r>
            <a:endParaRPr lang="tr-TR" b="1" dirty="0">
              <a:latin typeface="+mn-lt"/>
            </a:endParaRPr>
          </a:p>
        </p:txBody>
      </p:sp>
      <p:sp>
        <p:nvSpPr>
          <p:cNvPr id="3" name="Alt Başlık 2"/>
          <p:cNvSpPr>
            <a:spLocks noGrp="1"/>
          </p:cNvSpPr>
          <p:nvPr>
            <p:ph type="subTitle" idx="1"/>
          </p:nvPr>
        </p:nvSpPr>
        <p:spPr>
          <a:xfrm>
            <a:off x="359664" y="1297750"/>
            <a:ext cx="11472672" cy="4639754"/>
          </a:xfrm>
        </p:spPr>
        <p:txBody>
          <a:bodyPr>
            <a:normAutofit/>
          </a:bodyPr>
          <a:lstStyle/>
          <a:p>
            <a:pPr algn="just"/>
            <a:r>
              <a:rPr lang="tr-TR" sz="3200" b="1" dirty="0" smtClean="0"/>
              <a:t>6772 </a:t>
            </a:r>
            <a:r>
              <a:rPr lang="tr-TR" sz="3200" b="1" dirty="0" err="1" smtClean="0"/>
              <a:t>s.K</a:t>
            </a:r>
            <a:r>
              <a:rPr lang="tr-TR" sz="3200" b="1" dirty="0" smtClean="0"/>
              <a:t>. Madde </a:t>
            </a:r>
            <a:r>
              <a:rPr lang="tr-TR" sz="3200" b="1" dirty="0"/>
              <a:t>1 – </a:t>
            </a:r>
            <a:r>
              <a:rPr lang="tr-TR" sz="3200" dirty="0"/>
              <a:t>Umumi, mülhak ve hususi bütçeli dairelerle mütedavil sermayeli müesseseler, sermayesinin yarısından fazlası Devlete ait olan şirket ve kurumlarla belediyeler ve bunlara bağlı teşekküller, 3460 ve 3659 sayılı kanunların şümulüne giren İktisadi Devlet Teşekkülleri ve diğer bilcümle kurum, banka, ortaklık ve müesseselerinde müstahdem olanlardan İş Kanununun şümulüne giren veya </a:t>
            </a:r>
            <a:r>
              <a:rPr lang="tr-TR" sz="3200" dirty="0" err="1"/>
              <a:t>girmiyen</a:t>
            </a:r>
            <a:r>
              <a:rPr lang="tr-TR" sz="3200" dirty="0"/>
              <a:t> yerlerde çalışmakta olan ve İş Kanununun muaddel birinci maddesindeki tarife göre işçi vasfında olan kimselere, ücret sistemleri ne olursa olsun, </a:t>
            </a:r>
            <a:r>
              <a:rPr lang="tr-TR" sz="3200" b="1" dirty="0">
                <a:solidFill>
                  <a:srgbClr val="FF0000"/>
                </a:solidFill>
              </a:rPr>
              <a:t>her yıl için birer aylık istihkakları tutarında ilave tediye</a:t>
            </a:r>
            <a:r>
              <a:rPr lang="tr-TR" sz="3200" dirty="0"/>
              <a:t> yapılır. </a:t>
            </a:r>
          </a:p>
        </p:txBody>
      </p:sp>
    </p:spTree>
    <p:extLst>
      <p:ext uri="{BB962C8B-B14F-4D97-AF65-F5344CB8AC3E}">
        <p14:creationId xmlns:p14="http://schemas.microsoft.com/office/powerpoint/2010/main" val="372154633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59664" y="304801"/>
            <a:ext cx="10308336" cy="682752"/>
          </a:xfrm>
        </p:spPr>
        <p:txBody>
          <a:bodyPr>
            <a:normAutofit fontScale="90000"/>
          </a:bodyPr>
          <a:lstStyle/>
          <a:p>
            <a:pPr algn="l"/>
            <a:r>
              <a:rPr lang="tr-TR" b="1" dirty="0" smtClean="0">
                <a:latin typeface="+mn-lt"/>
              </a:rPr>
              <a:t>İlave Tediye Ödenmesi</a:t>
            </a:r>
            <a:endParaRPr lang="tr-TR" b="1" dirty="0">
              <a:latin typeface="+mn-lt"/>
            </a:endParaRPr>
          </a:p>
        </p:txBody>
      </p:sp>
      <p:sp>
        <p:nvSpPr>
          <p:cNvPr id="3" name="Alt Başlık 2"/>
          <p:cNvSpPr>
            <a:spLocks noGrp="1"/>
          </p:cNvSpPr>
          <p:nvPr>
            <p:ph type="subTitle" idx="1"/>
          </p:nvPr>
        </p:nvSpPr>
        <p:spPr>
          <a:xfrm>
            <a:off x="359664" y="1085088"/>
            <a:ext cx="11472672" cy="5583936"/>
          </a:xfrm>
        </p:spPr>
        <p:txBody>
          <a:bodyPr>
            <a:normAutofit/>
          </a:bodyPr>
          <a:lstStyle/>
          <a:p>
            <a:pPr algn="just"/>
            <a:r>
              <a:rPr lang="tr-TR" sz="2200" b="1" dirty="0" smtClean="0"/>
              <a:t>6772 </a:t>
            </a:r>
            <a:r>
              <a:rPr lang="tr-TR" sz="2200" b="1" dirty="0" err="1" smtClean="0"/>
              <a:t>s.K</a:t>
            </a:r>
            <a:r>
              <a:rPr lang="tr-TR" sz="2200" b="1" dirty="0" smtClean="0"/>
              <a:t>. </a:t>
            </a:r>
            <a:r>
              <a:rPr lang="tr-TR" sz="2200" b="1" dirty="0"/>
              <a:t>Madde 3 – </a:t>
            </a:r>
            <a:r>
              <a:rPr lang="tr-TR" sz="2200" dirty="0"/>
              <a:t>Birinci ve ikinci maddelerde yazılı olan işçilere </a:t>
            </a:r>
            <a:r>
              <a:rPr lang="tr-TR" sz="2200" dirty="0" err="1"/>
              <a:t>mezkür</a:t>
            </a:r>
            <a:r>
              <a:rPr lang="tr-TR" sz="2200" dirty="0"/>
              <a:t> maddeler gereğince </a:t>
            </a:r>
            <a:r>
              <a:rPr lang="tr-TR" sz="2200" b="1" dirty="0">
                <a:solidFill>
                  <a:srgbClr val="FF0000"/>
                </a:solidFill>
              </a:rPr>
              <a:t>yapılan tediyelerden ayrı olarak her yıl için bir aylık istihkakları tutarını geçmemek üzere İcra Vekilleri Heyeti </a:t>
            </a:r>
            <a:r>
              <a:rPr lang="tr-TR" sz="2200" b="1" dirty="0" err="1">
                <a:solidFill>
                  <a:srgbClr val="FF0000"/>
                </a:solidFill>
              </a:rPr>
              <a:t>karariyle</a:t>
            </a:r>
            <a:r>
              <a:rPr lang="tr-TR" sz="2200" b="1" dirty="0">
                <a:solidFill>
                  <a:srgbClr val="FF0000"/>
                </a:solidFill>
              </a:rPr>
              <a:t> aynı nispette bir ilave tediye daha</a:t>
            </a:r>
            <a:r>
              <a:rPr lang="tr-TR" sz="2200" dirty="0"/>
              <a:t> yapılabilir</a:t>
            </a:r>
            <a:r>
              <a:rPr lang="tr-TR" sz="2200" dirty="0" smtClean="0"/>
              <a:t>.</a:t>
            </a:r>
          </a:p>
          <a:p>
            <a:pPr algn="just"/>
            <a:r>
              <a:rPr lang="tr-TR" sz="2200" b="1" dirty="0"/>
              <a:t>Madde 4 – </a:t>
            </a:r>
            <a:r>
              <a:rPr lang="tr-TR" sz="2200" b="1" dirty="0">
                <a:solidFill>
                  <a:srgbClr val="FF0000"/>
                </a:solidFill>
              </a:rPr>
              <a:t>Bu kanuna göre yapılacak tediyelerin zamanı İcra Vekilleri Heyetince </a:t>
            </a:r>
            <a:r>
              <a:rPr lang="tr-TR" sz="2200" b="1" dirty="0" err="1">
                <a:solidFill>
                  <a:srgbClr val="FF0000"/>
                </a:solidFill>
              </a:rPr>
              <a:t>tesbit</a:t>
            </a:r>
            <a:r>
              <a:rPr lang="tr-TR" sz="2200" b="1" dirty="0">
                <a:solidFill>
                  <a:srgbClr val="FF0000"/>
                </a:solidFill>
              </a:rPr>
              <a:t> </a:t>
            </a:r>
            <a:r>
              <a:rPr lang="tr-TR" sz="2200" b="1" dirty="0" smtClean="0">
                <a:solidFill>
                  <a:srgbClr val="FF0000"/>
                </a:solidFill>
              </a:rPr>
              <a:t>olunur.</a:t>
            </a:r>
          </a:p>
          <a:p>
            <a:pPr algn="just"/>
            <a:r>
              <a:rPr lang="tr-TR" sz="2200" dirty="0" smtClean="0"/>
              <a:t>Aylık </a:t>
            </a:r>
            <a:r>
              <a:rPr lang="tr-TR" sz="2200" dirty="0"/>
              <a:t>istihkakların hesabında fazla mesai, evlilik, çocuk zamları veya primleri, ayni yardımlar, hafta ve genel tatil ücretleri gibi esas ücrete munzam tediyeler nazarı itibara alınmaz. Bu tediyelerden çeşitli işçi sigortalarının </a:t>
            </a:r>
            <a:r>
              <a:rPr lang="tr-TR" sz="2200" dirty="0" err="1"/>
              <a:t>icabettirdiği</a:t>
            </a:r>
            <a:r>
              <a:rPr lang="tr-TR" sz="2200" dirty="0"/>
              <a:t> primler kesilmez ve bu paralar borç için </a:t>
            </a:r>
            <a:r>
              <a:rPr lang="tr-TR" sz="2200" dirty="0" smtClean="0"/>
              <a:t>haczedilemez.</a:t>
            </a:r>
          </a:p>
          <a:p>
            <a:pPr algn="just"/>
            <a:r>
              <a:rPr lang="tr-TR" sz="2200" dirty="0" err="1" smtClean="0"/>
              <a:t>Mezkür</a:t>
            </a:r>
            <a:r>
              <a:rPr lang="tr-TR" sz="2200" dirty="0" smtClean="0"/>
              <a:t> </a:t>
            </a:r>
            <a:r>
              <a:rPr lang="tr-TR" sz="2200" dirty="0"/>
              <a:t>ilave tediyeler, tediye tarihinde işçinin işinden ayrılmış olup olmadığına bakılmaksızın işçinin ilave tediyenin </a:t>
            </a:r>
            <a:r>
              <a:rPr lang="tr-TR" sz="2200" dirty="0" err="1"/>
              <a:t>taallük</a:t>
            </a:r>
            <a:r>
              <a:rPr lang="tr-TR" sz="2200" dirty="0"/>
              <a:t> ettiği yıl içinde o yerde veya aynı idare, teşekkül ve müesseseye ait muhtelif yerlerde geçmiş olan hizmetlerinin </a:t>
            </a:r>
            <a:r>
              <a:rPr lang="tr-TR" sz="2200" dirty="0" err="1"/>
              <a:t>yekünu</a:t>
            </a:r>
            <a:r>
              <a:rPr lang="tr-TR" sz="2200" dirty="0"/>
              <a:t> nispetinde ve son çalıştığı yerde ödenir. İşçinin bu tediyelere esas olacak çalışma süresinin hesaplanmasında iş veya hizmet akdinin devamı müddetine </a:t>
            </a:r>
            <a:r>
              <a:rPr lang="tr-TR" sz="2200" dirty="0" err="1"/>
              <a:t>rastlıyan</a:t>
            </a:r>
            <a:r>
              <a:rPr lang="tr-TR" sz="2200" dirty="0"/>
              <a:t> kanuni ve idari izinlerle hastalık izinleri, hafta tatili ve genel tatil günleri çalışılmış gibi hesaba katılır. </a:t>
            </a:r>
          </a:p>
          <a:p>
            <a:pPr algn="just"/>
            <a:r>
              <a:rPr lang="tr-TR" sz="2200" b="1" dirty="0" smtClean="0"/>
              <a:t>Ek </a:t>
            </a:r>
            <a:r>
              <a:rPr lang="tr-TR" sz="2200" b="1" dirty="0"/>
              <a:t>Madde 1 – (Ek : 17/4/1981 - 2448/1 </a:t>
            </a:r>
            <a:r>
              <a:rPr lang="tr-TR" sz="2200" b="1" dirty="0" err="1" smtClean="0"/>
              <a:t>md.</a:t>
            </a:r>
            <a:r>
              <a:rPr lang="tr-TR" sz="2200" b="1" dirty="0" smtClean="0"/>
              <a:t>) </a:t>
            </a:r>
            <a:r>
              <a:rPr lang="tr-TR" sz="2200" dirty="0" smtClean="0"/>
              <a:t>Bu Kanun uyarınca işçilere yapılan ilave tediyelerden ayrı olarak, her yıl için her biri bir aylık istihkakları tutarını (hafta ve genel tatil ücretleri dahil) geçmemek şartıyla </a:t>
            </a:r>
            <a:r>
              <a:rPr lang="tr-TR" sz="2200" b="1" dirty="0" smtClean="0">
                <a:solidFill>
                  <a:srgbClr val="FF0000"/>
                </a:solidFill>
              </a:rPr>
              <a:t>toplu iş sözleşmeleri ile en çok iki ikramiye daha </a:t>
            </a:r>
            <a:r>
              <a:rPr lang="tr-TR" sz="2200" dirty="0" smtClean="0"/>
              <a:t>verilebilir.</a:t>
            </a:r>
          </a:p>
        </p:txBody>
      </p:sp>
    </p:spTree>
    <p:extLst>
      <p:ext uri="{BB962C8B-B14F-4D97-AF65-F5344CB8AC3E}">
        <p14:creationId xmlns:p14="http://schemas.microsoft.com/office/powerpoint/2010/main" val="11330347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59664" y="304801"/>
            <a:ext cx="10308336" cy="682752"/>
          </a:xfrm>
        </p:spPr>
        <p:txBody>
          <a:bodyPr>
            <a:normAutofit fontScale="90000"/>
          </a:bodyPr>
          <a:lstStyle/>
          <a:p>
            <a:pPr algn="l"/>
            <a:r>
              <a:rPr lang="tr-TR" b="1" dirty="0" smtClean="0">
                <a:latin typeface="+mn-lt"/>
              </a:rPr>
              <a:t>İlave Tediye Ödenmesi</a:t>
            </a:r>
            <a:endParaRPr lang="tr-TR" b="1" dirty="0">
              <a:latin typeface="+mn-lt"/>
            </a:endParaRPr>
          </a:p>
        </p:txBody>
      </p:sp>
      <p:sp>
        <p:nvSpPr>
          <p:cNvPr id="3" name="Alt Başlık 2"/>
          <p:cNvSpPr>
            <a:spLocks noGrp="1"/>
          </p:cNvSpPr>
          <p:nvPr>
            <p:ph type="subTitle" idx="1"/>
          </p:nvPr>
        </p:nvSpPr>
        <p:spPr>
          <a:xfrm>
            <a:off x="359664" y="987553"/>
            <a:ext cx="11472672" cy="5681471"/>
          </a:xfrm>
        </p:spPr>
        <p:txBody>
          <a:bodyPr>
            <a:normAutofit/>
          </a:bodyPr>
          <a:lstStyle/>
          <a:p>
            <a:pPr algn="just"/>
            <a:r>
              <a:rPr lang="tr-TR" sz="2200" dirty="0" smtClean="0"/>
              <a:t>İlave tediyenin hesabında fazla </a:t>
            </a:r>
            <a:r>
              <a:rPr lang="tr-TR" sz="2200" dirty="0"/>
              <a:t>mesai, evlilik, çocuk zamları veya primleri, ayni yardımlar, hafta ve genel tatil ücretleri gibi </a:t>
            </a:r>
            <a:r>
              <a:rPr lang="tr-TR" sz="2200" dirty="0" smtClean="0"/>
              <a:t>ödemeler dikkate alınmamaktadır.</a:t>
            </a:r>
          </a:p>
          <a:p>
            <a:pPr algn="just"/>
            <a:r>
              <a:rPr lang="tr-TR" sz="2200" dirty="0" smtClean="0"/>
              <a:t>Bu </a:t>
            </a:r>
            <a:r>
              <a:rPr lang="tr-TR" sz="2200" dirty="0"/>
              <a:t>tediyelerden çeşitli </a:t>
            </a:r>
            <a:r>
              <a:rPr lang="tr-TR" sz="2200" b="1" dirty="0">
                <a:solidFill>
                  <a:srgbClr val="FF0000"/>
                </a:solidFill>
              </a:rPr>
              <a:t>işçi sigortalarının </a:t>
            </a:r>
            <a:r>
              <a:rPr lang="tr-TR" sz="2200" b="1" dirty="0" err="1">
                <a:solidFill>
                  <a:srgbClr val="FF0000"/>
                </a:solidFill>
              </a:rPr>
              <a:t>icabettirdiği</a:t>
            </a:r>
            <a:r>
              <a:rPr lang="tr-TR" sz="2200" b="1" dirty="0">
                <a:solidFill>
                  <a:srgbClr val="FF0000"/>
                </a:solidFill>
              </a:rPr>
              <a:t> primler kesilmez </a:t>
            </a:r>
            <a:r>
              <a:rPr lang="tr-TR" sz="2200" dirty="0"/>
              <a:t>ve bu paralar borç için </a:t>
            </a:r>
            <a:r>
              <a:rPr lang="tr-TR" sz="2200" dirty="0" smtClean="0"/>
              <a:t>haczedilemez.</a:t>
            </a:r>
          </a:p>
          <a:p>
            <a:pPr algn="just"/>
            <a:r>
              <a:rPr lang="tr-TR" sz="2000" b="1" dirty="0" smtClean="0"/>
              <a:t>5510 S.K. Uygulanmayacak hükümler</a:t>
            </a:r>
            <a:endParaRPr lang="tr-TR" sz="2000" b="1" dirty="0"/>
          </a:p>
          <a:p>
            <a:pPr algn="just"/>
            <a:r>
              <a:rPr lang="nn-NO" sz="2000" b="1" dirty="0"/>
              <a:t>MADDE 105- (Değişik: 17/4/2008-5754/63 md.) </a:t>
            </a:r>
          </a:p>
          <a:p>
            <a:pPr algn="just"/>
            <a:r>
              <a:rPr lang="tr-TR" sz="2000" b="1" dirty="0"/>
              <a:t>21/4/2005 tarihli ve 5335 sayılı Kanunun 30 uncu maddesi, 26/10/1990 tarihli ve 3671 sayılı Kanunun 4 üncü maddesi ile 10/7/1987 tarihli ve 285 sayılı Kanun Hükmünde Kararnamenin 5 inci maddesinin </a:t>
            </a:r>
            <a:r>
              <a:rPr lang="tr-TR" sz="2000" b="1" dirty="0" err="1"/>
              <a:t>onbirinci</a:t>
            </a:r>
            <a:r>
              <a:rPr lang="tr-TR" sz="2000" b="1" dirty="0"/>
              <a:t> fıkrası hariç olmak üzere, </a:t>
            </a:r>
            <a:r>
              <a:rPr lang="tr-TR" sz="2000" b="1" dirty="0">
                <a:solidFill>
                  <a:srgbClr val="FF0000"/>
                </a:solidFill>
              </a:rPr>
              <a:t>diğer kanunların bu Kanuna aykırı hükümleri uygulanmaz</a:t>
            </a:r>
            <a:r>
              <a:rPr lang="tr-TR" sz="2000" b="1" dirty="0"/>
              <a:t>. </a:t>
            </a:r>
            <a:endParaRPr lang="tr-TR" sz="2000" b="1" dirty="0" smtClean="0"/>
          </a:p>
          <a:p>
            <a:pPr algn="just"/>
            <a:endParaRPr lang="tr-TR" sz="2000" b="1" dirty="0"/>
          </a:p>
          <a:p>
            <a:pPr algn="just"/>
            <a:r>
              <a:rPr lang="tr-TR" sz="2600" b="1" dirty="0" smtClean="0">
                <a:solidFill>
                  <a:srgbClr val="FF0000"/>
                </a:solidFill>
              </a:rPr>
              <a:t>İLAVE TEDİYELER ÖDENDİĞİ AYA MALEDİLEREK PRİME ESAS KAZANCA DAHİL EDİLİR VE İŞÇİ AÇISINDAN UZUN VADELİ SİGORTA, GENEL SAĞLIK SİGORTASI, İŞSİZLİK SİGORTASI PRİMLERİ İLE GELİR VE DAMGA VERGİSİNE TABİ TUTULUR. KURUMLAR AÇISINDAN AYRICA KISA VADELİ SİGORTA KOLLARI PRİMİNE DE TABİ TUTULUR.</a:t>
            </a:r>
          </a:p>
        </p:txBody>
      </p:sp>
    </p:spTree>
    <p:extLst>
      <p:ext uri="{BB962C8B-B14F-4D97-AF65-F5344CB8AC3E}">
        <p14:creationId xmlns:p14="http://schemas.microsoft.com/office/powerpoint/2010/main" val="229892694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59664" y="304801"/>
            <a:ext cx="10308336" cy="682752"/>
          </a:xfrm>
        </p:spPr>
        <p:txBody>
          <a:bodyPr>
            <a:normAutofit fontScale="90000"/>
          </a:bodyPr>
          <a:lstStyle/>
          <a:p>
            <a:pPr algn="l"/>
            <a:r>
              <a:rPr lang="tr-TR" b="1" dirty="0" smtClean="0">
                <a:latin typeface="+mn-lt"/>
              </a:rPr>
              <a:t>İlave Tediye Ödenmesi</a:t>
            </a:r>
            <a:endParaRPr lang="tr-TR" b="1" dirty="0">
              <a:latin typeface="+mn-lt"/>
            </a:endParaRPr>
          </a:p>
        </p:txBody>
      </p:sp>
      <p:sp>
        <p:nvSpPr>
          <p:cNvPr id="3" name="Alt Başlık 2"/>
          <p:cNvSpPr>
            <a:spLocks noGrp="1"/>
          </p:cNvSpPr>
          <p:nvPr>
            <p:ph type="subTitle" idx="1"/>
          </p:nvPr>
        </p:nvSpPr>
        <p:spPr>
          <a:xfrm>
            <a:off x="359664" y="1621536"/>
            <a:ext cx="11472672" cy="4486656"/>
          </a:xfrm>
        </p:spPr>
        <p:txBody>
          <a:bodyPr>
            <a:normAutofit fontScale="92500" lnSpcReduction="10000"/>
          </a:bodyPr>
          <a:lstStyle/>
          <a:p>
            <a:pPr algn="just"/>
            <a:r>
              <a:rPr lang="tr-TR" sz="3600" b="1" dirty="0" smtClean="0"/>
              <a:t>İLAVE TEDİYE ÖDEMESİ NORMAL TAM YIL ÇALIŞAN İŞÇİYE </a:t>
            </a:r>
            <a:r>
              <a:rPr lang="tr-TR" sz="3600" b="1" dirty="0" smtClean="0">
                <a:solidFill>
                  <a:srgbClr val="FF0000"/>
                </a:solidFill>
              </a:rPr>
              <a:t>26 GÜN ÜZERİNDEN </a:t>
            </a:r>
            <a:r>
              <a:rPr lang="tr-TR" sz="3600" b="1" dirty="0" smtClean="0"/>
              <a:t>BAKANLAR KURULUNUN BELİRLEDİĞİ TARİHLERDE İKİYE BÖLÜNEREK ÖDENİR.</a:t>
            </a:r>
          </a:p>
          <a:p>
            <a:pPr algn="just"/>
            <a:endParaRPr lang="tr-TR" sz="3600" b="1" dirty="0"/>
          </a:p>
          <a:p>
            <a:pPr algn="just"/>
            <a:r>
              <a:rPr lang="tr-TR" sz="3600" b="1" dirty="0" smtClean="0">
                <a:solidFill>
                  <a:srgbClr val="FF0000"/>
                </a:solidFill>
              </a:rPr>
              <a:t>2018 YILINDA İLAVE TEDİYE ÖDEMELERİ İSE YIL İÇİNDE ÇALIŞILAN GÜNE GÖRE ORANLAMA YAPILARAK 19,50 GÜN ÜZERİNDEN </a:t>
            </a:r>
            <a:r>
              <a:rPr lang="tr-TR" sz="3600" b="1" dirty="0" smtClean="0"/>
              <a:t>HESAPLANDIKTAN SONRA BAKANLAR KURULUNUN BELİRLEDİĞİ TARİHLERDE İKİYE BÖLÜNEREK ÖDENECEKTİR.</a:t>
            </a:r>
            <a:endParaRPr lang="tr-TR" sz="3600" b="1" dirty="0"/>
          </a:p>
          <a:p>
            <a:pPr algn="just"/>
            <a:r>
              <a:rPr lang="tr-TR" sz="3600" b="1" dirty="0"/>
              <a:t> </a:t>
            </a:r>
          </a:p>
        </p:txBody>
      </p:sp>
    </p:spTree>
    <p:extLst>
      <p:ext uri="{BB962C8B-B14F-4D97-AF65-F5344CB8AC3E}">
        <p14:creationId xmlns:p14="http://schemas.microsoft.com/office/powerpoint/2010/main" val="67635278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1228529714"/>
              </p:ext>
            </p:extLst>
          </p:nvPr>
        </p:nvGraphicFramePr>
        <p:xfrm>
          <a:off x="707137" y="1036315"/>
          <a:ext cx="10667998" cy="5676900"/>
        </p:xfrm>
        <a:graphic>
          <a:graphicData uri="http://schemas.openxmlformats.org/drawingml/2006/table">
            <a:tbl>
              <a:tblPr>
                <a:tableStyleId>{5C22544A-7EE6-4342-B048-85BDC9FD1C3A}</a:tableStyleId>
              </a:tblPr>
              <a:tblGrid>
                <a:gridCol w="5329208">
                  <a:extLst>
                    <a:ext uri="{9D8B030D-6E8A-4147-A177-3AD203B41FA5}">
                      <a16:colId xmlns:a16="http://schemas.microsoft.com/office/drawing/2014/main" val="20000"/>
                    </a:ext>
                  </a:extLst>
                </a:gridCol>
                <a:gridCol w="3076754">
                  <a:extLst>
                    <a:ext uri="{9D8B030D-6E8A-4147-A177-3AD203B41FA5}">
                      <a16:colId xmlns:a16="http://schemas.microsoft.com/office/drawing/2014/main" val="20001"/>
                    </a:ext>
                  </a:extLst>
                </a:gridCol>
                <a:gridCol w="2262036">
                  <a:extLst>
                    <a:ext uri="{9D8B030D-6E8A-4147-A177-3AD203B41FA5}">
                      <a16:colId xmlns:a16="http://schemas.microsoft.com/office/drawing/2014/main" val="20002"/>
                    </a:ext>
                  </a:extLst>
                </a:gridCol>
              </a:tblGrid>
              <a:tr h="273101">
                <a:tc>
                  <a:txBody>
                    <a:bodyPr/>
                    <a:lstStyle/>
                    <a:p>
                      <a:pPr algn="l" fontAlgn="b"/>
                      <a:r>
                        <a:rPr lang="tr-TR" sz="1800" b="1" u="none" strike="noStrike" dirty="0">
                          <a:effectLst/>
                        </a:rPr>
                        <a:t>BRÜT ÜCRET</a:t>
                      </a:r>
                      <a:endParaRPr lang="tr-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              2.029,50   </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273101">
                <a:tc>
                  <a:txBody>
                    <a:bodyPr/>
                    <a:lstStyle/>
                    <a:p>
                      <a:pPr algn="l" fontAlgn="b"/>
                      <a:r>
                        <a:rPr lang="tr-TR" sz="1800" b="1" u="none" strike="noStrike">
                          <a:effectLst/>
                        </a:rPr>
                        <a:t>ÇALIŞILAN GÜN</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274</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1"/>
                  </a:ext>
                </a:extLst>
              </a:tr>
              <a:tr h="273101">
                <a:tc>
                  <a:txBody>
                    <a:bodyPr/>
                    <a:lstStyle/>
                    <a:p>
                      <a:pPr algn="l" fontAlgn="b"/>
                      <a:r>
                        <a:rPr lang="tr-TR" sz="1800" b="1" u="none" strike="noStrike">
                          <a:effectLst/>
                        </a:rPr>
                        <a:t>İLAVE TEDİYEYE ESAS GÜN</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19,52</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2"/>
                  </a:ext>
                </a:extLst>
              </a:tr>
              <a:tr h="273101">
                <a:tc>
                  <a:txBody>
                    <a:bodyPr/>
                    <a:lstStyle/>
                    <a:p>
                      <a:pPr algn="l" fontAlgn="b"/>
                      <a:r>
                        <a:rPr lang="tr-TR" sz="1800" b="1" u="none" strike="noStrike">
                          <a:effectLst/>
                        </a:rPr>
                        <a:t>İLAVE TEDİYEYE ESAS ÜCRET</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              1.320,38   </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3"/>
                  </a:ext>
                </a:extLst>
              </a:tr>
              <a:tr h="273101">
                <a:tc>
                  <a:txBody>
                    <a:bodyPr/>
                    <a:lstStyle/>
                    <a:p>
                      <a:pPr algn="l" fontAlgn="b"/>
                      <a:r>
                        <a:rPr lang="tr-TR" sz="1800" b="1" u="none" strike="noStrike">
                          <a:effectLst/>
                        </a:rPr>
                        <a:t>GELİR VERGİSİ</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15</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168,35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4"/>
                  </a:ext>
                </a:extLst>
              </a:tr>
              <a:tr h="273101">
                <a:tc>
                  <a:txBody>
                    <a:bodyPr/>
                    <a:lstStyle/>
                    <a:p>
                      <a:pPr algn="l" fontAlgn="b"/>
                      <a:r>
                        <a:rPr lang="tr-TR" sz="1800" b="1" u="none" strike="noStrike" dirty="0">
                          <a:effectLst/>
                        </a:rPr>
                        <a:t>DAMGA VERGİSİ</a:t>
                      </a:r>
                      <a:endParaRPr lang="tr-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0,00759</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10,02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273101">
                <a:tc>
                  <a:txBody>
                    <a:bodyPr/>
                    <a:lstStyle/>
                    <a:p>
                      <a:pPr algn="l" fontAlgn="b"/>
                      <a:r>
                        <a:rPr lang="tr-TR" sz="1800" b="1" u="none" strike="noStrike">
                          <a:effectLst/>
                        </a:rPr>
                        <a:t>SİGORTA PRİMİ KİŞİ</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9</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118,83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6"/>
                  </a:ext>
                </a:extLst>
              </a:tr>
              <a:tr h="273101">
                <a:tc>
                  <a:txBody>
                    <a:bodyPr/>
                    <a:lstStyle/>
                    <a:p>
                      <a:pPr algn="l" fontAlgn="b"/>
                      <a:r>
                        <a:rPr lang="tr-TR" sz="1800" b="1" u="none" strike="noStrike">
                          <a:effectLst/>
                        </a:rPr>
                        <a:t>SİGORTA PRİMİ KURUM</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11</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145,24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7"/>
                  </a:ext>
                </a:extLst>
              </a:tr>
              <a:tr h="273101">
                <a:tc>
                  <a:txBody>
                    <a:bodyPr/>
                    <a:lstStyle/>
                    <a:p>
                      <a:pPr algn="l" fontAlgn="b"/>
                      <a:r>
                        <a:rPr lang="tr-TR" sz="1800" b="1" u="none" strike="noStrike">
                          <a:effectLst/>
                        </a:rPr>
                        <a:t>GSS KİŞİ</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5</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66,02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8"/>
                  </a:ext>
                </a:extLst>
              </a:tr>
              <a:tr h="273101">
                <a:tc>
                  <a:txBody>
                    <a:bodyPr/>
                    <a:lstStyle/>
                    <a:p>
                      <a:pPr algn="l" fontAlgn="b"/>
                      <a:r>
                        <a:rPr lang="tr-TR" sz="1800" b="1" u="none" strike="noStrike">
                          <a:effectLst/>
                        </a:rPr>
                        <a:t>GSS KURUM</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7,5</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99,03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273101">
                <a:tc>
                  <a:txBody>
                    <a:bodyPr/>
                    <a:lstStyle/>
                    <a:p>
                      <a:pPr algn="l" fontAlgn="b"/>
                      <a:r>
                        <a:rPr lang="tr-TR" sz="1800" b="1" u="none" strike="noStrike">
                          <a:effectLst/>
                        </a:rPr>
                        <a:t>KVSK PRİM KİŞİ</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0</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273101">
                <a:tc>
                  <a:txBody>
                    <a:bodyPr/>
                    <a:lstStyle/>
                    <a:p>
                      <a:pPr algn="l" fontAlgn="b"/>
                      <a:r>
                        <a:rPr lang="tr-TR" sz="1800" b="1" u="none" strike="noStrike">
                          <a:effectLst/>
                        </a:rPr>
                        <a:t>KVSK PRİM İŞVEREN</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2</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26,41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273101">
                <a:tc>
                  <a:txBody>
                    <a:bodyPr/>
                    <a:lstStyle/>
                    <a:p>
                      <a:pPr algn="l" fontAlgn="b"/>
                      <a:r>
                        <a:rPr lang="tr-TR" sz="1800" b="1" u="none" strike="noStrike">
                          <a:effectLst/>
                        </a:rPr>
                        <a:t>İŞSİZLİK SİGORTASI KİŞİ</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1</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13,20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273101">
                <a:tc>
                  <a:txBody>
                    <a:bodyPr/>
                    <a:lstStyle/>
                    <a:p>
                      <a:pPr algn="l" fontAlgn="b"/>
                      <a:r>
                        <a:rPr lang="tr-TR" sz="1800" b="1" u="none" strike="noStrike">
                          <a:effectLst/>
                        </a:rPr>
                        <a:t>İŞSİZLİK SİGORTASI KURUM</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tr-TR" sz="1800" b="1" u="none" strike="noStrike">
                          <a:effectLst/>
                        </a:rPr>
                        <a:t>2</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26,41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3"/>
                  </a:ext>
                </a:extLst>
              </a:tr>
              <a:tr h="273101">
                <a:tc>
                  <a:txBody>
                    <a:bodyPr/>
                    <a:lstStyle/>
                    <a:p>
                      <a:pPr algn="l" fontAlgn="b"/>
                      <a:r>
                        <a:rPr lang="tr-TR" sz="1800" b="1" u="none" strike="noStrike">
                          <a:effectLst/>
                        </a:rPr>
                        <a:t>GELİRLER TOPLAMI</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1.617,47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4"/>
                  </a:ext>
                </a:extLst>
              </a:tr>
              <a:tr h="273101">
                <a:tc>
                  <a:txBody>
                    <a:bodyPr/>
                    <a:lstStyle/>
                    <a:p>
                      <a:pPr algn="l" fontAlgn="b"/>
                      <a:r>
                        <a:rPr lang="tr-TR" sz="1800" b="1" u="none" strike="noStrike">
                          <a:effectLst/>
                        </a:rPr>
                        <a:t>NET ÖDENECEK İLAVE TEDİYE</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943,95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5"/>
                  </a:ext>
                </a:extLst>
              </a:tr>
              <a:tr h="273101">
                <a:tc>
                  <a:txBody>
                    <a:bodyPr/>
                    <a:lstStyle/>
                    <a:p>
                      <a:pPr algn="l" fontAlgn="b"/>
                      <a:r>
                        <a:rPr lang="tr-TR" sz="1800" b="1" u="none" strike="noStrike">
                          <a:effectLst/>
                        </a:rPr>
                        <a:t>BİRİNCİ TAKSİT</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471,98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6"/>
                  </a:ext>
                </a:extLst>
              </a:tr>
              <a:tr h="273101">
                <a:tc>
                  <a:txBody>
                    <a:bodyPr/>
                    <a:lstStyle/>
                    <a:p>
                      <a:pPr algn="l" fontAlgn="b"/>
                      <a:r>
                        <a:rPr lang="tr-TR" sz="1800" b="1" u="none" strike="noStrike">
                          <a:effectLst/>
                        </a:rPr>
                        <a:t>İKİNCİ TAKSİT</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471,98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7"/>
                  </a:ext>
                </a:extLst>
              </a:tr>
              <a:tr h="273101">
                <a:tc>
                  <a:txBody>
                    <a:bodyPr/>
                    <a:lstStyle/>
                    <a:p>
                      <a:pPr algn="l" fontAlgn="b"/>
                      <a:r>
                        <a:rPr lang="tr-TR" sz="1800" b="1" u="none" strike="noStrike">
                          <a:effectLst/>
                        </a:rPr>
                        <a:t>İLAVE BİRİNCİ TAKSİT</a:t>
                      </a:r>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a:effectLst/>
                        </a:rPr>
                        <a:t>        471,98   </a:t>
                      </a:r>
                      <a:endParaRPr lang="tr-TR" sz="1800" b="1"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8"/>
                  </a:ext>
                </a:extLst>
              </a:tr>
              <a:tr h="273101">
                <a:tc>
                  <a:txBody>
                    <a:bodyPr/>
                    <a:lstStyle/>
                    <a:p>
                      <a:pPr algn="l" fontAlgn="b"/>
                      <a:r>
                        <a:rPr lang="tr-TR" sz="1800" b="1" u="none" strike="noStrike" dirty="0">
                          <a:effectLst/>
                        </a:rPr>
                        <a:t>İLAVE İKİNCİ TAKSİT</a:t>
                      </a:r>
                      <a:endParaRPr lang="tr-TR"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tr-TR"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tr-TR" sz="1800" b="1" u="none" strike="noStrike" dirty="0">
                          <a:effectLst/>
                        </a:rPr>
                        <a:t>        471,98   </a:t>
                      </a:r>
                      <a:endParaRPr lang="tr-TR" sz="18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9"/>
                  </a:ext>
                </a:extLst>
              </a:tr>
            </a:tbl>
          </a:graphicData>
        </a:graphic>
      </p:graphicFrame>
      <p:sp>
        <p:nvSpPr>
          <p:cNvPr id="5" name="Unvan 1"/>
          <p:cNvSpPr txBox="1">
            <a:spLocks/>
          </p:cNvSpPr>
          <p:nvPr/>
        </p:nvSpPr>
        <p:spPr>
          <a:xfrm>
            <a:off x="536448" y="304801"/>
            <a:ext cx="10131552" cy="682752"/>
          </a:xfrm>
          <a:prstGeom prst="rect">
            <a:avLst/>
          </a:prstGeom>
        </p:spPr>
        <p:txBody>
          <a:bodyPr vert="horz" lIns="91440" tIns="45720" rIns="91440" bIns="45720" rtlCol="0" anchor="b">
            <a:normAutofit fontScale="9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b="1" dirty="0" smtClean="0">
                <a:latin typeface="+mn-lt"/>
              </a:rPr>
              <a:t>İlave Tediye Ödenmesi</a:t>
            </a:r>
            <a:endParaRPr lang="tr-TR" b="1" dirty="0">
              <a:latin typeface="+mn-lt"/>
            </a:endParaRPr>
          </a:p>
        </p:txBody>
      </p:sp>
    </p:spTree>
    <p:extLst>
      <p:ext uri="{BB962C8B-B14F-4D97-AF65-F5344CB8AC3E}">
        <p14:creationId xmlns:p14="http://schemas.microsoft.com/office/powerpoint/2010/main" val="7062125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3296" y="121285"/>
            <a:ext cx="10695432" cy="646811"/>
          </a:xfrm>
        </p:spPr>
        <p:txBody>
          <a:bodyPr>
            <a:normAutofit/>
          </a:bodyPr>
          <a:lstStyle/>
          <a:p>
            <a:r>
              <a:rPr lang="tr-TR" sz="3600" b="1" dirty="0">
                <a:latin typeface="+mn-lt"/>
              </a:rPr>
              <a:t>Kapsama Alınacaklarda Aranan Şartlar</a:t>
            </a:r>
          </a:p>
        </p:txBody>
      </p:sp>
      <p:sp>
        <p:nvSpPr>
          <p:cNvPr id="3" name="İçerik Yer Tutucusu 2"/>
          <p:cNvSpPr>
            <a:spLocks noGrp="1"/>
          </p:cNvSpPr>
          <p:nvPr>
            <p:ph idx="1"/>
          </p:nvPr>
        </p:nvSpPr>
        <p:spPr>
          <a:xfrm>
            <a:off x="463296" y="768096"/>
            <a:ext cx="11314176" cy="5998464"/>
          </a:xfrm>
        </p:spPr>
        <p:txBody>
          <a:bodyPr>
            <a:normAutofit/>
          </a:bodyPr>
          <a:lstStyle/>
          <a:p>
            <a:pPr marL="0" indent="0" algn="just">
              <a:buNone/>
            </a:pPr>
            <a:r>
              <a:rPr lang="tr-TR" sz="2100" b="1" dirty="0"/>
              <a:t>a) 657 sayılı Kanunun 48’inci maddesinin (A) bendinin (1), (4), (5), (6), (7) ve (8) numaralı alt bentlerinde belirtilen şartları taşımak.</a:t>
            </a:r>
          </a:p>
          <a:p>
            <a:pPr algn="just">
              <a:buFont typeface="Wingdings" pitchFamily="2" charset="2"/>
              <a:buChar char="v"/>
            </a:pPr>
            <a:r>
              <a:rPr lang="tr-TR" sz="2100" dirty="0" smtClean="0"/>
              <a:t>Türk </a:t>
            </a:r>
            <a:r>
              <a:rPr lang="tr-TR" sz="2100" dirty="0"/>
              <a:t>Vatandaşı olmak,</a:t>
            </a:r>
          </a:p>
          <a:p>
            <a:pPr algn="just">
              <a:buFont typeface="Wingdings" pitchFamily="2" charset="2"/>
              <a:buChar char="v"/>
            </a:pPr>
            <a:r>
              <a:rPr lang="tr-TR" sz="2100" dirty="0"/>
              <a:t>Kamu haklarından mahrum bulunmamak,</a:t>
            </a:r>
          </a:p>
          <a:p>
            <a:pPr algn="just">
              <a:buFont typeface="Wingdings" pitchFamily="2" charset="2"/>
              <a:buChar char="v"/>
            </a:pPr>
            <a:r>
              <a:rPr lang="tr-TR" sz="2100" dirty="0"/>
              <a:t>Türk Ceza Kanununun 53’üncü maddesinde belirtilen süreler geçmiş olsa bile; kasten işlenen bir suçtan dolayı 1 yıl veya daha fazla süreyle hapis cezasına ya da affa uğramış olsa bile devletin güvenliğine karşı suçlar, Anayasal düzene ve bu düzenin işleyişine karşı suçlar, zimmet, irtikâp, rüşvet, hırsızlık, dolandırıcılık, sahtecilik, güveni kötüye kullanma, hileli iflas, ihaleye fesat karıştırma, edimin ifasına fesat karıştırma, suçtan kaynaklanan malvarlığı değerlerini aklama veya kaçakçılık suçlarından mahkûm olmamak.</a:t>
            </a:r>
          </a:p>
          <a:p>
            <a:pPr algn="just">
              <a:buFont typeface="Wingdings" pitchFamily="2" charset="2"/>
              <a:buChar char="v"/>
            </a:pPr>
            <a:r>
              <a:rPr lang="tr-TR" sz="2100" dirty="0"/>
              <a:t>Askerlik durumu itibariyle; askerlikle ilgisi bulunmamak, askerlik çağına gelmemiş bulunmak, askerlik çağına gelmiş ise muvazzaf askerlik hizmetini yapmış yahut ertelenmiş veya yedek sınıfa geçirilmiş olmak,</a:t>
            </a:r>
          </a:p>
          <a:p>
            <a:pPr algn="just">
              <a:buFont typeface="Wingdings" pitchFamily="2" charset="2"/>
              <a:buChar char="v"/>
            </a:pPr>
            <a:r>
              <a:rPr lang="tr-TR" sz="2100" dirty="0"/>
              <a:t>657/53’üncü madde hükümleri saklı kalmak kaydı ile (engelli personel çalıştırma yükümlülüğü) görevini devamlı yapmasına engel olabilecek akıl hastalığı bulunmamak.</a:t>
            </a:r>
          </a:p>
          <a:p>
            <a:pPr algn="just">
              <a:buFont typeface="Wingdings" pitchFamily="2" charset="2"/>
              <a:buChar char="v"/>
            </a:pPr>
            <a:r>
              <a:rPr lang="tr-TR" sz="2100" dirty="0"/>
              <a:t>Güvenlik soruşturması ve/veya arşiv araştırması yapılmış olmak</a:t>
            </a:r>
            <a:r>
              <a:rPr lang="tr-TR" sz="2100" dirty="0" smtClean="0"/>
              <a:t>.</a:t>
            </a:r>
            <a:endParaRPr lang="tr-TR" sz="2100" dirty="0"/>
          </a:p>
        </p:txBody>
      </p:sp>
    </p:spTree>
    <p:extLst>
      <p:ext uri="{BB962C8B-B14F-4D97-AF65-F5344CB8AC3E}">
        <p14:creationId xmlns:p14="http://schemas.microsoft.com/office/powerpoint/2010/main" val="219951454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58368" y="304801"/>
            <a:ext cx="10009632" cy="682752"/>
          </a:xfrm>
        </p:spPr>
        <p:txBody>
          <a:bodyPr>
            <a:normAutofit fontScale="90000"/>
          </a:bodyPr>
          <a:lstStyle/>
          <a:p>
            <a:pPr algn="l"/>
            <a:r>
              <a:rPr lang="tr-TR" b="1" dirty="0" smtClean="0">
                <a:latin typeface="+mn-lt"/>
              </a:rPr>
              <a:t>İlave Tediye Ödenmesi</a:t>
            </a:r>
            <a:endParaRPr lang="tr-TR" b="1" dirty="0">
              <a:latin typeface="+mn-lt"/>
            </a:endParaRPr>
          </a:p>
        </p:txBody>
      </p:sp>
      <p:sp>
        <p:nvSpPr>
          <p:cNvPr id="3" name="Alt Başlık 2"/>
          <p:cNvSpPr>
            <a:spLocks noGrp="1"/>
          </p:cNvSpPr>
          <p:nvPr>
            <p:ph type="subTitle" idx="1"/>
          </p:nvPr>
        </p:nvSpPr>
        <p:spPr>
          <a:xfrm>
            <a:off x="359664" y="1621536"/>
            <a:ext cx="11472672" cy="4486656"/>
          </a:xfrm>
        </p:spPr>
        <p:txBody>
          <a:bodyPr>
            <a:normAutofit/>
          </a:bodyPr>
          <a:lstStyle/>
          <a:p>
            <a:pPr algn="just"/>
            <a:r>
              <a:rPr lang="tr-TR" sz="3600" b="1" dirty="0" smtClean="0"/>
              <a:t>2018 YILINDA İLAVE TEDİYE ÖDEMELERİ</a:t>
            </a:r>
            <a:endParaRPr lang="tr-TR" sz="3600" b="1" dirty="0"/>
          </a:p>
          <a:p>
            <a:pPr algn="just"/>
            <a:r>
              <a:rPr lang="tr-TR" sz="3600" b="1" dirty="0"/>
              <a:t> </a:t>
            </a:r>
          </a:p>
          <a:p>
            <a:pPr algn="just"/>
            <a:r>
              <a:rPr lang="tr-TR" sz="3600" b="1" dirty="0" smtClean="0"/>
              <a:t>6772 S.K. MD.1- NORMAL (24/01/2018 RG)</a:t>
            </a:r>
            <a:endParaRPr lang="tr-TR" sz="3600" b="1" dirty="0"/>
          </a:p>
          <a:p>
            <a:pPr algn="just"/>
            <a:r>
              <a:rPr lang="tr-TR" sz="3600" b="1" dirty="0" smtClean="0"/>
              <a:t>26/01/2018-08/06/2018</a:t>
            </a:r>
          </a:p>
          <a:p>
            <a:pPr algn="just"/>
            <a:r>
              <a:rPr lang="tr-TR" sz="2800" b="1" dirty="0" smtClean="0">
                <a:solidFill>
                  <a:srgbClr val="FF0000"/>
                </a:solidFill>
              </a:rPr>
              <a:t>(08/06/2018 TARİHİNDE 943,95 TL ÖDENECEK)</a:t>
            </a:r>
            <a:endParaRPr lang="tr-TR" sz="2800" b="1" dirty="0">
              <a:solidFill>
                <a:srgbClr val="FF0000"/>
              </a:solidFill>
            </a:endParaRPr>
          </a:p>
          <a:p>
            <a:pPr algn="just"/>
            <a:r>
              <a:rPr lang="tr-TR" sz="3600" b="1" dirty="0"/>
              <a:t> </a:t>
            </a:r>
          </a:p>
          <a:p>
            <a:pPr algn="just"/>
            <a:r>
              <a:rPr lang="tr-TR" sz="3600" b="1" dirty="0" smtClean="0"/>
              <a:t>6772 S.K. MD.3- İLAVE (YAYIMLANMADI)</a:t>
            </a:r>
            <a:endParaRPr lang="tr-TR" sz="3600" b="1" dirty="0"/>
          </a:p>
        </p:txBody>
      </p:sp>
    </p:spTree>
    <p:extLst>
      <p:ext uri="{BB962C8B-B14F-4D97-AF65-F5344CB8AC3E}">
        <p14:creationId xmlns:p14="http://schemas.microsoft.com/office/powerpoint/2010/main" val="2922320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31520" y="304801"/>
            <a:ext cx="9936480" cy="682752"/>
          </a:xfrm>
        </p:spPr>
        <p:txBody>
          <a:bodyPr>
            <a:normAutofit fontScale="90000"/>
          </a:bodyPr>
          <a:lstStyle/>
          <a:p>
            <a:pPr algn="l"/>
            <a:r>
              <a:rPr lang="tr-TR" b="1" dirty="0" smtClean="0">
                <a:latin typeface="+mn-lt"/>
              </a:rPr>
              <a:t>İlave Tediye Ödenmesi</a:t>
            </a:r>
            <a:endParaRPr lang="tr-TR" b="1" dirty="0">
              <a:latin typeface="+mn-lt"/>
            </a:endParaRPr>
          </a:p>
        </p:txBody>
      </p:sp>
      <p:sp>
        <p:nvSpPr>
          <p:cNvPr id="3" name="Alt Başlık 2"/>
          <p:cNvSpPr>
            <a:spLocks noGrp="1"/>
          </p:cNvSpPr>
          <p:nvPr>
            <p:ph type="subTitle" idx="1"/>
          </p:nvPr>
        </p:nvSpPr>
        <p:spPr>
          <a:xfrm>
            <a:off x="396240" y="1402080"/>
            <a:ext cx="11472672" cy="4486656"/>
          </a:xfrm>
        </p:spPr>
        <p:txBody>
          <a:bodyPr>
            <a:normAutofit/>
          </a:bodyPr>
          <a:lstStyle/>
          <a:p>
            <a:pPr algn="just"/>
            <a:r>
              <a:rPr lang="tr-TR" sz="3600" b="1" dirty="0"/>
              <a:t>2017 </a:t>
            </a:r>
            <a:r>
              <a:rPr lang="tr-TR" sz="3600" b="1" dirty="0" smtClean="0"/>
              <a:t>YILINDA İLAVE TEDİYE ÖDEMELERİ</a:t>
            </a:r>
            <a:endParaRPr lang="tr-TR" sz="3600" b="1" dirty="0"/>
          </a:p>
          <a:p>
            <a:pPr algn="just"/>
            <a:r>
              <a:rPr lang="tr-TR" sz="3600" b="1" dirty="0"/>
              <a:t> </a:t>
            </a:r>
          </a:p>
          <a:p>
            <a:pPr algn="just"/>
            <a:r>
              <a:rPr lang="tr-TR" sz="3600" b="1" dirty="0" smtClean="0"/>
              <a:t>6772 S.K. MD.1- NORMAL (19/01/2017 RG)</a:t>
            </a:r>
            <a:endParaRPr lang="tr-TR" sz="3600" b="1" dirty="0"/>
          </a:p>
          <a:p>
            <a:pPr algn="just"/>
            <a:r>
              <a:rPr lang="tr-TR" sz="3600" b="1" dirty="0" smtClean="0"/>
              <a:t>30/01/2017-23/06/2017</a:t>
            </a:r>
            <a:endParaRPr lang="tr-TR" sz="3600" b="1" dirty="0"/>
          </a:p>
          <a:p>
            <a:pPr algn="just"/>
            <a:r>
              <a:rPr lang="tr-TR" sz="3600" b="1" dirty="0"/>
              <a:t> </a:t>
            </a:r>
          </a:p>
          <a:p>
            <a:pPr algn="just"/>
            <a:r>
              <a:rPr lang="tr-TR" sz="3600" b="1" dirty="0" smtClean="0"/>
              <a:t>6772 S.K. MD.3- İLAVE (23/08/2017 RG)</a:t>
            </a:r>
            <a:endParaRPr lang="tr-TR" sz="3600" b="1" dirty="0"/>
          </a:p>
          <a:p>
            <a:pPr algn="just"/>
            <a:r>
              <a:rPr lang="tr-TR" sz="3600" b="1" dirty="0"/>
              <a:t>25/08/2017, 25/12/2017</a:t>
            </a:r>
          </a:p>
        </p:txBody>
      </p:sp>
    </p:spTree>
    <p:extLst>
      <p:ext uri="{BB962C8B-B14F-4D97-AF65-F5344CB8AC3E}">
        <p14:creationId xmlns:p14="http://schemas.microsoft.com/office/powerpoint/2010/main" val="326528891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2768" y="256031"/>
            <a:ext cx="9144000" cy="1181291"/>
          </a:xfrm>
        </p:spPr>
        <p:txBody>
          <a:bodyPr>
            <a:normAutofit/>
          </a:bodyPr>
          <a:lstStyle/>
          <a:p>
            <a:r>
              <a:rPr lang="tr-TR" sz="7200" b="1" dirty="0" smtClean="0"/>
              <a:t>SGK BİLDİRİMLERİ</a:t>
            </a:r>
            <a:endParaRPr lang="tr-TR" sz="7200" b="1" dirty="0"/>
          </a:p>
        </p:txBody>
      </p:sp>
      <p:sp>
        <p:nvSpPr>
          <p:cNvPr id="4" name="Dikdörtgen 3"/>
          <p:cNvSpPr/>
          <p:nvPr/>
        </p:nvSpPr>
        <p:spPr>
          <a:xfrm>
            <a:off x="1298448" y="2157050"/>
            <a:ext cx="9692640" cy="2397451"/>
          </a:xfrm>
          <a:prstGeom prst="rect">
            <a:avLst/>
          </a:prstGeom>
        </p:spPr>
        <p:txBody>
          <a:bodyPr wrap="square">
            <a:spAutoFit/>
          </a:bodyPr>
          <a:lstStyle/>
          <a:p>
            <a:pPr marL="457200" indent="-457200">
              <a:lnSpc>
                <a:spcPct val="107000"/>
              </a:lnSpc>
              <a:spcAft>
                <a:spcPts val="0"/>
              </a:spcAft>
              <a:buFont typeface="Arial" panose="020B0604020202020204" pitchFamily="34" charset="0"/>
              <a:buChar char="•"/>
            </a:pPr>
            <a:r>
              <a:rPr lang="tr-TR" sz="2800" b="1" dirty="0" smtClean="0">
                <a:solidFill>
                  <a:srgbClr val="000000"/>
                </a:solidFill>
                <a:ea typeface="Times New Roman" panose="02020603050405020304" pitchFamily="18" charset="0"/>
                <a:cs typeface="Times New Roman" panose="02020603050405020304" pitchFamily="18" charset="0"/>
              </a:rPr>
              <a:t>5510 SAYILI SOSYAL SİGORTALAR VE GENEL SAĞLIK SİGORTASI KANUNU</a:t>
            </a:r>
            <a:endParaRPr lang="tr-TR" sz="2800" dirty="0" smtClean="0">
              <a:ea typeface="Times New Roman" panose="02020603050405020304" pitchFamily="18" charset="0"/>
              <a:cs typeface="Times New Roman" panose="02020603050405020304" pitchFamily="18" charset="0"/>
            </a:endParaRPr>
          </a:p>
          <a:p>
            <a:pPr marL="457200" indent="-457200">
              <a:lnSpc>
                <a:spcPct val="107000"/>
              </a:lnSpc>
              <a:spcAft>
                <a:spcPts val="0"/>
              </a:spcAft>
              <a:buFont typeface="Arial" panose="020B0604020202020204" pitchFamily="34" charset="0"/>
              <a:buChar char="•"/>
            </a:pPr>
            <a:r>
              <a:rPr lang="tr-TR" sz="2800" b="1" dirty="0" smtClean="0">
                <a:solidFill>
                  <a:srgbClr val="000000"/>
                </a:solidFill>
                <a:ea typeface="Times New Roman" panose="02020603050405020304" pitchFamily="18" charset="0"/>
                <a:cs typeface="Times New Roman" panose="02020603050405020304" pitchFamily="18" charset="0"/>
              </a:rPr>
              <a:t>SOSYAL SİGORTA İŞLEMLERİ YÖNETMELİĞİ</a:t>
            </a:r>
          </a:p>
          <a:p>
            <a:pPr marL="457200" indent="-457200">
              <a:lnSpc>
                <a:spcPct val="107000"/>
              </a:lnSpc>
              <a:spcAft>
                <a:spcPts val="0"/>
              </a:spcAft>
              <a:buFont typeface="Arial" panose="020B0604020202020204" pitchFamily="34" charset="0"/>
              <a:buChar char="•"/>
            </a:pPr>
            <a:r>
              <a:rPr lang="tr-TR" sz="2800" b="1" dirty="0" smtClean="0">
                <a:solidFill>
                  <a:srgbClr val="000000"/>
                </a:solidFill>
                <a:ea typeface="Times New Roman" panose="02020603050405020304" pitchFamily="18" charset="0"/>
                <a:cs typeface="Times New Roman" panose="02020603050405020304" pitchFamily="18" charset="0"/>
              </a:rPr>
              <a:t>İŞVEREN UYGULAMA TEBLİĞİ</a:t>
            </a:r>
          </a:p>
          <a:p>
            <a:pPr marL="457200" indent="-457200">
              <a:lnSpc>
                <a:spcPct val="107000"/>
              </a:lnSpc>
              <a:spcAft>
                <a:spcPts val="0"/>
              </a:spcAft>
              <a:buFont typeface="Arial" panose="020B0604020202020204" pitchFamily="34" charset="0"/>
              <a:buChar char="•"/>
            </a:pPr>
            <a:r>
              <a:rPr lang="tr-TR" sz="2800" b="1" dirty="0" smtClean="0">
                <a:solidFill>
                  <a:srgbClr val="000000"/>
                </a:solidFill>
                <a:ea typeface="Times New Roman" panose="02020603050405020304" pitchFamily="18" charset="0"/>
                <a:cs typeface="Times New Roman" panose="02020603050405020304" pitchFamily="18" charset="0"/>
              </a:rPr>
              <a:t>GENELGELER</a:t>
            </a:r>
          </a:p>
        </p:txBody>
      </p:sp>
    </p:spTree>
    <p:extLst>
      <p:ext uri="{BB962C8B-B14F-4D97-AF65-F5344CB8AC3E}">
        <p14:creationId xmlns:p14="http://schemas.microsoft.com/office/powerpoint/2010/main" val="99625732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99872" y="256031"/>
            <a:ext cx="11338560" cy="633985"/>
          </a:xfrm>
        </p:spPr>
        <p:txBody>
          <a:bodyPr>
            <a:noAutofit/>
          </a:bodyPr>
          <a:lstStyle/>
          <a:p>
            <a:pPr algn="l"/>
            <a:r>
              <a:rPr lang="tr-TR" sz="4400" b="1" dirty="0" smtClean="0">
                <a:latin typeface="+mn-lt"/>
              </a:rPr>
              <a:t>SGK BİLDİRİMLERİ</a:t>
            </a:r>
            <a:endParaRPr lang="tr-TR" sz="4400" b="1" dirty="0">
              <a:latin typeface="+mn-lt"/>
            </a:endParaRPr>
          </a:p>
        </p:txBody>
      </p:sp>
      <p:sp>
        <p:nvSpPr>
          <p:cNvPr id="4" name="Dikdörtgen 3"/>
          <p:cNvSpPr/>
          <p:nvPr/>
        </p:nvSpPr>
        <p:spPr>
          <a:xfrm>
            <a:off x="499872" y="1596218"/>
            <a:ext cx="11338560" cy="4679807"/>
          </a:xfrm>
          <a:prstGeom prst="rect">
            <a:avLst/>
          </a:prstGeom>
        </p:spPr>
        <p:txBody>
          <a:bodyPr wrap="square">
            <a:spAutoFit/>
          </a:bodyPr>
          <a:lstStyle/>
          <a:p>
            <a:pPr algn="ctr">
              <a:lnSpc>
                <a:spcPct val="107000"/>
              </a:lnSpc>
              <a:spcAft>
                <a:spcPts val="0"/>
              </a:spcAft>
            </a:pPr>
            <a:r>
              <a:rPr lang="tr-TR"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T.C.</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2800" b="1" spc="-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SOSYAL GÜVENLİK KURUMU BAŞKANLIĞI</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Sigorta Primleri Genel Müdürlüğü</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28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466979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Tarih  : 25.01.2018</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tabLst>
                <a:tab pos="4669790" algn="l"/>
              </a:tabLs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Sayı   : 35158785-309-206.99-E.54301</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Konu  : Kadroya geçirilecek alt işveren işçileri</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GENELGE</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2018 / 5</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264414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0416" y="121919"/>
            <a:ext cx="11558016" cy="633985"/>
          </a:xfrm>
        </p:spPr>
        <p:txBody>
          <a:bodyPr>
            <a:noAutofit/>
          </a:bodyPr>
          <a:lstStyle/>
          <a:p>
            <a:pPr algn="l"/>
            <a:r>
              <a:rPr lang="tr-TR" sz="4400" b="1" dirty="0" smtClean="0">
                <a:latin typeface="+mn-lt"/>
              </a:rPr>
              <a:t>SGK BİLDİRİMLERİ </a:t>
            </a:r>
            <a:r>
              <a:rPr lang="tr-TR" sz="3600" b="1" dirty="0" smtClean="0">
                <a:latin typeface="+mn-lt"/>
              </a:rPr>
              <a:t>(</a:t>
            </a:r>
            <a:r>
              <a:rPr lang="tr-TR" sz="3600" b="1" dirty="0">
                <a:latin typeface="+mn-lt"/>
              </a:rPr>
              <a:t>İşyeri </a:t>
            </a:r>
            <a:r>
              <a:rPr lang="tr-TR" sz="3600" b="1" dirty="0" smtClean="0">
                <a:latin typeface="+mn-lt"/>
              </a:rPr>
              <a:t>Tescili)</a:t>
            </a:r>
            <a:endParaRPr lang="tr-TR" sz="3600" b="1" dirty="0">
              <a:latin typeface="+mn-lt"/>
            </a:endParaRPr>
          </a:p>
        </p:txBody>
      </p:sp>
      <p:sp>
        <p:nvSpPr>
          <p:cNvPr id="5" name="İçerik Yer Tutucusu 2"/>
          <p:cNvSpPr txBox="1">
            <a:spLocks/>
          </p:cNvSpPr>
          <p:nvPr/>
        </p:nvSpPr>
        <p:spPr>
          <a:xfrm>
            <a:off x="280416" y="694944"/>
            <a:ext cx="11558016" cy="59740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200" dirty="0"/>
              <a:t>İşveren Uygulama </a:t>
            </a:r>
            <a:r>
              <a:rPr lang="tr-TR" sz="3200" dirty="0" smtClean="0"/>
              <a:t>Tebliği’nde </a:t>
            </a:r>
            <a:r>
              <a:rPr lang="tr-TR" sz="3200" dirty="0"/>
              <a:t>de belirtildiği üzere 5510 sayılı Kanuna göre 4/1-a sigortalısı çalıştıran işyerlerinin tescilinde tescili yapılacak işyerinde hem ayın 1’i ila 30’u arasında, hem de ayın 15’i ila müteakip  ayın 14’ü arasındaki çalışmalarına istinaden ücret alan sigortalıların bulunması halinde, her iki çalışma döneminden dolayı iki ayrı işyeri bildirgesi düzenlenerek ayrı ayrı işyeri tescili yapılmaktadır.</a:t>
            </a:r>
          </a:p>
          <a:p>
            <a:pPr algn="just"/>
            <a:r>
              <a:rPr lang="tr-TR" sz="3200" dirty="0" smtClean="0"/>
              <a:t>Aynı </a:t>
            </a:r>
            <a:r>
              <a:rPr lang="tr-TR" sz="3200" dirty="0"/>
              <a:t>kamu kurum ve kuruluşunda, 4/1-a ve 4/1-c sigortalılarının çalıştırılması halinde, </a:t>
            </a:r>
            <a:r>
              <a:rPr lang="tr-TR" sz="3200" b="1" dirty="0">
                <a:solidFill>
                  <a:srgbClr val="FF0000"/>
                </a:solidFill>
              </a:rPr>
              <a:t>4/1-a sigortalıları için ayrı, 4/1-c sigortalıları için ayrı işyeri bildirgesi düzenlenerek ayrı ayrı işyeri dosyası tescil edilmektedir</a:t>
            </a:r>
            <a:r>
              <a:rPr lang="tr-TR" sz="3200" b="1" dirty="0" smtClean="0">
                <a:solidFill>
                  <a:srgbClr val="FF0000"/>
                </a:solidFill>
              </a:rPr>
              <a:t>.</a:t>
            </a:r>
          </a:p>
          <a:p>
            <a:pPr algn="just"/>
            <a:r>
              <a:rPr lang="tr-TR" sz="3200" dirty="0"/>
              <a:t>İşveren, örneği </a:t>
            </a:r>
            <a:r>
              <a:rPr lang="tr-TR" sz="3200" dirty="0" smtClean="0"/>
              <a:t>SGK tarafından </a:t>
            </a:r>
            <a:r>
              <a:rPr lang="tr-TR" sz="3200" dirty="0"/>
              <a:t>hazırlanan işyeri bildirgesini en geç sigortalı çalıştırmaya başladığı tarihte </a:t>
            </a:r>
            <a:r>
              <a:rPr lang="tr-TR" sz="3200" dirty="0" err="1" smtClean="0"/>
              <a:t>SGK’na</a:t>
            </a:r>
            <a:r>
              <a:rPr lang="tr-TR" sz="3200" dirty="0" smtClean="0"/>
              <a:t> vermekle </a:t>
            </a:r>
            <a:r>
              <a:rPr lang="tr-TR" sz="3200" dirty="0"/>
              <a:t>yükümlüdür. </a:t>
            </a:r>
            <a:endParaRPr lang="tr-TR" sz="3200" b="1" dirty="0">
              <a:solidFill>
                <a:srgbClr val="FF0000"/>
              </a:solidFill>
            </a:endParaRPr>
          </a:p>
        </p:txBody>
      </p:sp>
    </p:spTree>
    <p:extLst>
      <p:ext uri="{BB962C8B-B14F-4D97-AF65-F5344CB8AC3E}">
        <p14:creationId xmlns:p14="http://schemas.microsoft.com/office/powerpoint/2010/main" val="315843213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0416" y="256031"/>
            <a:ext cx="11558016" cy="633985"/>
          </a:xfrm>
        </p:spPr>
        <p:txBody>
          <a:bodyPr>
            <a:noAutofit/>
          </a:bodyPr>
          <a:lstStyle/>
          <a:p>
            <a:pPr algn="l"/>
            <a:r>
              <a:rPr lang="tr-TR" sz="4400" b="1" dirty="0" smtClean="0">
                <a:latin typeface="+mn-lt"/>
              </a:rPr>
              <a:t>SGK BİLDİRİMLERİ </a:t>
            </a:r>
            <a:r>
              <a:rPr lang="tr-TR" sz="3200" b="1" dirty="0" smtClean="0">
                <a:latin typeface="+mn-lt"/>
              </a:rPr>
              <a:t>(</a:t>
            </a:r>
            <a:r>
              <a:rPr lang="tr-TR" sz="3200" b="1" dirty="0">
                <a:latin typeface="+mn-lt"/>
              </a:rPr>
              <a:t>İşyeri </a:t>
            </a:r>
            <a:r>
              <a:rPr lang="tr-TR" sz="3200" b="1" dirty="0" smtClean="0">
                <a:latin typeface="+mn-lt"/>
              </a:rPr>
              <a:t>Tescili) SGK </a:t>
            </a:r>
            <a:r>
              <a:rPr lang="tr-TR" sz="3200" b="1" dirty="0" smtClean="0">
                <a:latin typeface="+mn-lt"/>
                <a:ea typeface="Times New Roman" panose="02020603050405020304" pitchFamily="18" charset="0"/>
                <a:cs typeface="Times New Roman" panose="02020603050405020304" pitchFamily="18" charset="0"/>
              </a:rPr>
              <a:t>2018/5 Genelge</a:t>
            </a:r>
            <a:endParaRPr lang="tr-TR" sz="3200" b="1" dirty="0">
              <a:latin typeface="+mn-lt"/>
            </a:endParaRPr>
          </a:p>
        </p:txBody>
      </p:sp>
      <p:sp>
        <p:nvSpPr>
          <p:cNvPr id="5" name="İçerik Yer Tutucusu 2"/>
          <p:cNvSpPr txBox="1">
            <a:spLocks/>
          </p:cNvSpPr>
          <p:nvPr/>
        </p:nvSpPr>
        <p:spPr>
          <a:xfrm>
            <a:off x="280416" y="890016"/>
            <a:ext cx="11558016" cy="58155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3000" b="1" dirty="0" smtClean="0"/>
              <a:t>Geçiş Süreci Son Tarih: </a:t>
            </a:r>
            <a:r>
              <a:rPr lang="tr-TR" sz="3000" dirty="0" smtClean="0"/>
              <a:t>02.04.2018 (Pazartesi) 02.04.2018 tarihine kadar yapılacak işyeri tescilleri yasal süresi içerisinde yapılmış sayılacaktır.</a:t>
            </a:r>
          </a:p>
          <a:p>
            <a:pPr algn="just"/>
            <a:r>
              <a:rPr lang="tr-TR" sz="3000" b="1" dirty="0" smtClean="0"/>
              <a:t>Yükleniciler Açısından:</a:t>
            </a:r>
            <a:r>
              <a:rPr lang="tr-TR" sz="3000" dirty="0" smtClean="0"/>
              <a:t> Kapsamdan çıkış nedeni; «696 KHK» kodlanacaktır.</a:t>
            </a:r>
          </a:p>
          <a:p>
            <a:pPr algn="just"/>
            <a:r>
              <a:rPr lang="tr-TR" sz="3000" b="1" dirty="0" smtClean="0"/>
              <a:t>Mevcut </a:t>
            </a:r>
            <a:r>
              <a:rPr lang="tr-TR" sz="3000" b="1" dirty="0"/>
              <a:t>İşyeri Dosyası: </a:t>
            </a:r>
            <a:r>
              <a:rPr lang="tr-TR" sz="3000" u="sng" dirty="0"/>
              <a:t>İş kolu kodu uygun </a:t>
            </a:r>
            <a:r>
              <a:rPr lang="tr-TR" sz="3000" dirty="0"/>
              <a:t>mevcut işyeri dosyası varsa bu işyeri dosyası üzerinden AYRI BİR İŞYERİ DOSYASI AÇILMADAN yerine getirilecektir.</a:t>
            </a:r>
          </a:p>
          <a:p>
            <a:pPr algn="just"/>
            <a:r>
              <a:rPr lang="tr-TR" sz="3000" b="1" dirty="0" smtClean="0"/>
              <a:t>Ayrı </a:t>
            </a:r>
            <a:r>
              <a:rPr lang="tr-TR" sz="3000" b="1" dirty="0"/>
              <a:t>İşyeri Dosyası: </a:t>
            </a:r>
            <a:r>
              <a:rPr lang="tr-TR" sz="3000" dirty="0"/>
              <a:t>İş kolu kodu uygun değilse çalıştırılan işe uygun AYRI AYRI İŞYERİ DOSYASI AÇILARAK yerine getirilecektir. Kapsama alınış nedeni; «696 KHK» kodlanacaktır</a:t>
            </a:r>
            <a:r>
              <a:rPr lang="tr-TR" sz="3000" dirty="0" smtClean="0"/>
              <a:t>.</a:t>
            </a:r>
          </a:p>
          <a:p>
            <a:pPr algn="just"/>
            <a:r>
              <a:rPr lang="tr-TR" sz="3000" b="1" dirty="0"/>
              <a:t>Mahiyet Kodu : </a:t>
            </a:r>
            <a:r>
              <a:rPr lang="tr-TR" sz="3000" dirty="0" smtClean="0"/>
              <a:t>(</a:t>
            </a:r>
            <a:r>
              <a:rPr lang="tr-TR" sz="3000" dirty="0"/>
              <a:t>1) </a:t>
            </a:r>
            <a:r>
              <a:rPr lang="tr-TR" sz="3000" dirty="0" smtClean="0"/>
              <a:t>Kamu-Devamlı veya (</a:t>
            </a:r>
            <a:r>
              <a:rPr lang="tr-TR" sz="3000" dirty="0"/>
              <a:t>2) </a:t>
            </a:r>
            <a:r>
              <a:rPr lang="tr-TR" sz="3000" dirty="0" smtClean="0"/>
              <a:t>Özel-Devamlı İşyeri </a:t>
            </a:r>
            <a:r>
              <a:rPr lang="tr-TR" sz="3000" dirty="0"/>
              <a:t>olarak verilmesi gerekir</a:t>
            </a:r>
            <a:r>
              <a:rPr lang="tr-TR" sz="3000" dirty="0" smtClean="0"/>
              <a:t>.</a:t>
            </a:r>
            <a:endParaRPr lang="tr-TR" sz="3000" dirty="0"/>
          </a:p>
        </p:txBody>
      </p:sp>
    </p:spTree>
    <p:extLst>
      <p:ext uri="{BB962C8B-B14F-4D97-AF65-F5344CB8AC3E}">
        <p14:creationId xmlns:p14="http://schemas.microsoft.com/office/powerpoint/2010/main" val="27580236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0416" y="121919"/>
            <a:ext cx="11558016" cy="633985"/>
          </a:xfrm>
        </p:spPr>
        <p:txBody>
          <a:bodyPr>
            <a:noAutofit/>
          </a:bodyPr>
          <a:lstStyle/>
          <a:p>
            <a:pPr algn="l"/>
            <a:r>
              <a:rPr lang="tr-TR" sz="4400" b="1" dirty="0" smtClean="0">
                <a:latin typeface="+mn-lt"/>
              </a:rPr>
              <a:t>SGK BİLDİRİMLERİ </a:t>
            </a:r>
            <a:r>
              <a:rPr lang="tr-TR" sz="3600" b="1" dirty="0" smtClean="0">
                <a:latin typeface="+mn-lt"/>
              </a:rPr>
              <a:t>(Sigortalı İşe Giriş Bildirimi)</a:t>
            </a:r>
            <a:endParaRPr lang="tr-TR" sz="3600" b="1" dirty="0">
              <a:latin typeface="+mn-lt"/>
            </a:endParaRPr>
          </a:p>
        </p:txBody>
      </p:sp>
      <p:sp>
        <p:nvSpPr>
          <p:cNvPr id="5" name="İçerik Yer Tutucusu 2"/>
          <p:cNvSpPr txBox="1">
            <a:spLocks/>
          </p:cNvSpPr>
          <p:nvPr/>
        </p:nvSpPr>
        <p:spPr>
          <a:xfrm>
            <a:off x="280416" y="694944"/>
            <a:ext cx="11558016" cy="597408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2800" dirty="0"/>
              <a:t>Sigortalıların çalışmaya başlamaları </a:t>
            </a:r>
            <a:r>
              <a:rPr lang="tr-TR" sz="2800" dirty="0" err="1" smtClean="0"/>
              <a:t>SGK’na</a:t>
            </a:r>
            <a:r>
              <a:rPr lang="tr-TR" sz="2800" dirty="0" smtClean="0"/>
              <a:t> </a:t>
            </a:r>
            <a:r>
              <a:rPr lang="tr-TR" sz="2800" dirty="0"/>
              <a:t>genel olarak işe giriş bildirgesi ile bildirilmektedir. Genel kural olarak işverenler, 4/1-a sigortalılarını </a:t>
            </a:r>
            <a:r>
              <a:rPr lang="tr-TR" sz="2800" dirty="0" smtClean="0"/>
              <a:t>çalışmaya </a:t>
            </a:r>
            <a:r>
              <a:rPr lang="tr-TR" sz="2800" dirty="0"/>
              <a:t>başladıkları yani sigortalılık başlangıç tarihinden önce, sigortalı işe giriş bildirgesi ile </a:t>
            </a:r>
            <a:r>
              <a:rPr lang="tr-TR" sz="2800" dirty="0" err="1" smtClean="0"/>
              <a:t>SGK’na</a:t>
            </a:r>
            <a:r>
              <a:rPr lang="tr-TR" sz="2800" dirty="0" smtClean="0"/>
              <a:t> </a:t>
            </a:r>
            <a:r>
              <a:rPr lang="tr-TR" sz="2800" dirty="0"/>
              <a:t>bildirmek zorundadır.</a:t>
            </a:r>
          </a:p>
          <a:p>
            <a:pPr algn="just"/>
            <a:r>
              <a:rPr lang="tr-TR" sz="2800" dirty="0" err="1" smtClean="0"/>
              <a:t>SGK’na</a:t>
            </a:r>
            <a:r>
              <a:rPr lang="tr-TR" sz="2800" dirty="0" smtClean="0"/>
              <a:t> </a:t>
            </a:r>
            <a:r>
              <a:rPr lang="tr-TR" sz="2800" dirty="0"/>
              <a:t>ilk defa işyeri bildirgesi veren işyerlerinde, sigortalı çalıştırılmaya başlanılan tarihten itibaren bir ay içinde işe alınacakların sigortalı işe giriş bildirgesinin en geç işyerinin tescil tarihinden itibaren bir ay içinde verilmesi halinde </a:t>
            </a:r>
            <a:r>
              <a:rPr lang="tr-TR" sz="2800" dirty="0" err="1" smtClean="0"/>
              <a:t>SGK’na</a:t>
            </a:r>
            <a:r>
              <a:rPr lang="tr-TR" sz="2800" dirty="0" smtClean="0"/>
              <a:t> </a:t>
            </a:r>
            <a:r>
              <a:rPr lang="tr-TR" sz="2800" dirty="0"/>
              <a:t>yapılan bildirimler de süresinde yapılmış sayılmaktadır.</a:t>
            </a:r>
          </a:p>
          <a:p>
            <a:pPr algn="just"/>
            <a:r>
              <a:rPr lang="tr-TR" sz="2800" dirty="0" smtClean="0"/>
              <a:t>İşverenlerin </a:t>
            </a:r>
            <a:r>
              <a:rPr lang="tr-TR" sz="2800" dirty="0"/>
              <a:t>ve diğer sorumluların sigortalıları bildirim yükümlülüğü </a:t>
            </a:r>
            <a:r>
              <a:rPr lang="tr-TR" sz="2800" dirty="0" smtClean="0"/>
              <a:t>SGK tarafından sigortalılık </a:t>
            </a:r>
            <a:r>
              <a:rPr lang="tr-TR" sz="2800" dirty="0"/>
              <a:t>niteliğine göre örneği belirlenmiş sigortalı işe giriş bildirgelerinin </a:t>
            </a:r>
            <a:r>
              <a:rPr lang="tr-TR" sz="2800" dirty="0" err="1" smtClean="0"/>
              <a:t>SGK’na</a:t>
            </a:r>
            <a:r>
              <a:rPr lang="tr-TR" sz="2800" dirty="0" smtClean="0"/>
              <a:t> </a:t>
            </a:r>
            <a:r>
              <a:rPr lang="tr-TR" sz="2800" dirty="0"/>
              <a:t>e-sigorta ile verilmesiyle yerine getirilir.</a:t>
            </a:r>
          </a:p>
          <a:p>
            <a:pPr algn="just"/>
            <a:r>
              <a:rPr lang="tr-TR" sz="2800" dirty="0" smtClean="0"/>
              <a:t>Çalışanlardan 4/1-a </a:t>
            </a:r>
            <a:r>
              <a:rPr lang="tr-TR" sz="2800" dirty="0"/>
              <a:t>sigortalısı çalıştıran işverenler e-sigorta yoluyla yaptıkları bildirimleri bildirgede belirtilen işe giriş tarihini takip eden ilk iş günü saat 23.59’a kadar e-sigorta yoluyla iptal edebilir.</a:t>
            </a:r>
          </a:p>
        </p:txBody>
      </p:sp>
    </p:spTree>
    <p:extLst>
      <p:ext uri="{BB962C8B-B14F-4D97-AF65-F5344CB8AC3E}">
        <p14:creationId xmlns:p14="http://schemas.microsoft.com/office/powerpoint/2010/main" val="2092519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80416" y="390143"/>
            <a:ext cx="11558016" cy="1121665"/>
          </a:xfrm>
        </p:spPr>
        <p:txBody>
          <a:bodyPr>
            <a:noAutofit/>
          </a:bodyPr>
          <a:lstStyle/>
          <a:p>
            <a:pPr algn="l"/>
            <a:r>
              <a:rPr lang="tr-TR" sz="4400" b="1" dirty="0" smtClean="0">
                <a:latin typeface="+mn-lt"/>
              </a:rPr>
              <a:t>SGK BİLDİRİMLERİ</a:t>
            </a:r>
            <a:br>
              <a:rPr lang="tr-TR" sz="4400" b="1" dirty="0" smtClean="0">
                <a:latin typeface="+mn-lt"/>
              </a:rPr>
            </a:br>
            <a:r>
              <a:rPr lang="tr-TR" sz="3200" b="1" dirty="0" smtClean="0">
                <a:latin typeface="+mn-lt"/>
              </a:rPr>
              <a:t>(Sigortalı İşe Giriş Bildirimi)</a:t>
            </a:r>
            <a:r>
              <a:rPr lang="tr-TR" sz="3200" b="1" dirty="0">
                <a:latin typeface="+mn-lt"/>
              </a:rPr>
              <a:t> </a:t>
            </a:r>
            <a:r>
              <a:rPr lang="tr-TR" sz="3200" b="1" dirty="0" smtClean="0">
                <a:latin typeface="+mn-lt"/>
              </a:rPr>
              <a:t>SGK </a:t>
            </a:r>
            <a:r>
              <a:rPr lang="tr-TR" sz="3200" b="1" dirty="0">
                <a:latin typeface="+mn-lt"/>
                <a:ea typeface="Times New Roman" panose="02020603050405020304" pitchFamily="18" charset="0"/>
                <a:cs typeface="Times New Roman" panose="02020603050405020304" pitchFamily="18" charset="0"/>
              </a:rPr>
              <a:t>2018/5 Genelge</a:t>
            </a:r>
            <a:endParaRPr lang="tr-TR" sz="3200" b="1" dirty="0">
              <a:latin typeface="+mn-lt"/>
            </a:endParaRPr>
          </a:p>
        </p:txBody>
      </p:sp>
      <p:sp>
        <p:nvSpPr>
          <p:cNvPr id="5" name="İçerik Yer Tutucusu 2"/>
          <p:cNvSpPr txBox="1">
            <a:spLocks/>
          </p:cNvSpPr>
          <p:nvPr/>
        </p:nvSpPr>
        <p:spPr>
          <a:xfrm>
            <a:off x="280416" y="2194560"/>
            <a:ext cx="11558016" cy="246278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tr-TR" sz="4000" b="1" u="sng" dirty="0"/>
              <a:t>Mevcut İşyeri Dosyası Olanlar İçin: </a:t>
            </a:r>
            <a:r>
              <a:rPr lang="tr-TR" sz="4000" dirty="0"/>
              <a:t>İşe giriş bildirgesi 02.04.2018-23:59’a kadar verilmelidir.</a:t>
            </a:r>
          </a:p>
          <a:p>
            <a:pPr algn="just"/>
            <a:endParaRPr lang="tr-TR" sz="4000" b="1" u="sng" dirty="0"/>
          </a:p>
          <a:p>
            <a:pPr algn="just"/>
            <a:r>
              <a:rPr lang="tr-TR" sz="4000" b="1" u="sng" dirty="0"/>
              <a:t>Yeni İşyeri Dosyası Olanlar İçin: </a:t>
            </a:r>
            <a:r>
              <a:rPr lang="tr-TR" sz="4000" dirty="0"/>
              <a:t>İşe giriş bildirgesi 02.05.2018-23:59’a kadar verilmelidir.</a:t>
            </a:r>
            <a:endParaRPr lang="tr-TR" sz="4000" b="1" u="sng" dirty="0"/>
          </a:p>
        </p:txBody>
      </p:sp>
    </p:spTree>
    <p:extLst>
      <p:ext uri="{BB962C8B-B14F-4D97-AF65-F5344CB8AC3E}">
        <p14:creationId xmlns:p14="http://schemas.microsoft.com/office/powerpoint/2010/main" val="37453027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80416" y="1011936"/>
            <a:ext cx="11484864" cy="5846064"/>
          </a:xfrm>
        </p:spPr>
        <p:txBody>
          <a:bodyPr>
            <a:normAutofit lnSpcReduction="10000"/>
          </a:bodyPr>
          <a:lstStyle/>
          <a:p>
            <a:pPr algn="just" fontAlgn="t"/>
            <a:r>
              <a:rPr lang="tr-TR" dirty="0" smtClean="0">
                <a:effectLst/>
              </a:rPr>
              <a:t>İşyerinde 4/1-a sigortalısı çalıştıran;</a:t>
            </a:r>
          </a:p>
          <a:p>
            <a:pPr algn="just" fontAlgn="t"/>
            <a:r>
              <a:rPr lang="tr-TR" dirty="0" smtClean="0">
                <a:effectLst/>
              </a:rPr>
              <a:t>- Resmi nitelikteki işyeri işverenleri cari aya ilişkin olarak düzenleyecekleri asıl, ek veya iptal nitelikteki aylık prim ve hizmet belgelerini, en geç belgenin ilişkin olduğu dönemi izleyen takvim ayının 7’sinde,</a:t>
            </a:r>
          </a:p>
          <a:p>
            <a:pPr algn="just" fontAlgn="t"/>
            <a:r>
              <a:rPr lang="tr-TR" dirty="0" smtClean="0">
                <a:effectLst/>
              </a:rPr>
              <a:t>saat 23.59’a kadar e-Sigorta kanalıyla </a:t>
            </a:r>
            <a:r>
              <a:rPr lang="tr-TR" dirty="0" err="1" smtClean="0">
                <a:effectLst/>
              </a:rPr>
              <a:t>SGK’na</a:t>
            </a:r>
            <a:r>
              <a:rPr lang="tr-TR" dirty="0" smtClean="0">
                <a:effectLst/>
              </a:rPr>
              <a:t> göndermek zorundadırlar. Belgenin gönderilmesi gereken sürenin son gününün resmi tatile rastlaması halinde, aylık prim ve hizmet belgesi, son günü izleyen ilk iş günü saat 23:59 a kadar, </a:t>
            </a:r>
            <a:r>
              <a:rPr lang="tr-TR" dirty="0" err="1" smtClean="0">
                <a:effectLst/>
              </a:rPr>
              <a:t>SGK’na</a:t>
            </a:r>
            <a:r>
              <a:rPr lang="tr-TR" dirty="0" smtClean="0">
                <a:effectLst/>
              </a:rPr>
              <a:t>, e-Sigorta kanalıyla gönderilebilecektir.</a:t>
            </a:r>
          </a:p>
          <a:p>
            <a:pPr algn="just" fontAlgn="t"/>
            <a:r>
              <a:rPr lang="tr-TR" dirty="0" smtClean="0">
                <a:effectLst/>
              </a:rPr>
              <a:t>Diğer taraftan, bazı resmi nitelikteki işyeri işverenleri ise ayın 1’i ila 30’u arasında ücret alan sigortalılar çalıştırdığından, bu nitelikteki işyeri işverenlerince; </a:t>
            </a:r>
          </a:p>
          <a:p>
            <a:pPr algn="just" fontAlgn="t"/>
            <a:r>
              <a:rPr lang="tr-TR" dirty="0" smtClean="0">
                <a:effectLst/>
              </a:rPr>
              <a:t>- Ayın 1’i ila 30’u arasındaki çalışmaları karşılığı ücret alan sigortalılar için düzenlenecek olan aylık prim ve hizmet belgeleri, en geç belgenin ilişkin olduğu ayı izleyen ayın 23’ünde,</a:t>
            </a:r>
          </a:p>
          <a:p>
            <a:pPr algn="just" fontAlgn="t"/>
            <a:r>
              <a:rPr lang="tr-TR" dirty="0" smtClean="0">
                <a:effectLst/>
              </a:rPr>
              <a:t>- Ayın 15’i ila müteakip ayın 14’ü arasındaki çalışmaları karşılığı ücret alan sigortalılar için düzenlenecek olan aylık prim ve hizmet belgeleri, en geç belgenin ilişkin olduğu dönemi izleyen takvim ayının 7’sinde,</a:t>
            </a:r>
          </a:p>
          <a:p>
            <a:pPr algn="just" fontAlgn="t"/>
            <a:r>
              <a:rPr lang="tr-TR" dirty="0" err="1" smtClean="0"/>
              <a:t>SGK’na</a:t>
            </a:r>
            <a:r>
              <a:rPr lang="tr-TR" dirty="0" smtClean="0">
                <a:effectLst/>
              </a:rPr>
              <a:t> gönderilecektir.</a:t>
            </a:r>
          </a:p>
          <a:p>
            <a:pPr algn="just"/>
            <a:endParaRPr lang="tr-TR" dirty="0"/>
          </a:p>
        </p:txBody>
      </p:sp>
      <p:sp>
        <p:nvSpPr>
          <p:cNvPr id="4" name="Unvan 1"/>
          <p:cNvSpPr txBox="1">
            <a:spLocks/>
          </p:cNvSpPr>
          <p:nvPr/>
        </p:nvSpPr>
        <p:spPr>
          <a:xfrm>
            <a:off x="280416" y="219456"/>
            <a:ext cx="11558016" cy="633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4400" b="1" dirty="0" smtClean="0">
                <a:latin typeface="+mn-lt"/>
              </a:rPr>
              <a:t>SGK BİLDİRİMLERİ </a:t>
            </a:r>
            <a:r>
              <a:rPr lang="tr-TR" sz="3600" b="1" dirty="0" smtClean="0">
                <a:latin typeface="+mn-lt"/>
              </a:rPr>
              <a:t>(Aylık Prim ve Hizmet Belgesi)</a:t>
            </a:r>
            <a:endParaRPr lang="tr-TR" sz="3600" b="1" dirty="0">
              <a:latin typeface="+mn-lt"/>
            </a:endParaRPr>
          </a:p>
        </p:txBody>
      </p:sp>
    </p:spTree>
    <p:extLst>
      <p:ext uri="{BB962C8B-B14F-4D97-AF65-F5344CB8AC3E}">
        <p14:creationId xmlns:p14="http://schemas.microsoft.com/office/powerpoint/2010/main" val="3072176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80416" y="853441"/>
            <a:ext cx="11484864" cy="6004559"/>
          </a:xfrm>
        </p:spPr>
        <p:txBody>
          <a:bodyPr>
            <a:normAutofit lnSpcReduction="10000"/>
          </a:bodyPr>
          <a:lstStyle/>
          <a:p>
            <a:pPr algn="just"/>
            <a:r>
              <a:rPr lang="tr-TR" dirty="0"/>
              <a:t>Vergiye uyum maliyetlerinin azaltılması, gönüllü uyumun teşvik edilmesi ve kayıt dışı ekonomi ile mücadelede etkinliğin artırılması amacıyla yapılan düzenlemeler </a:t>
            </a:r>
            <a:r>
              <a:rPr lang="tr-TR" dirty="0" smtClean="0"/>
              <a:t>kapsamında 18/02/2017 tarihli Resmi Gazetede </a:t>
            </a:r>
            <a:r>
              <a:rPr lang="tr-TR" dirty="0"/>
              <a:t>Muhtasar ve Prim Hizmet Beyannamesi Genel Tebliği (SIRA NO: 1) yayımlanmıştır. Bu düzenleme ile vergi kanunlarına göre vergi dairesine verilmesi gereken “Muhtasar Beyanname” ile 5510 sayılı Sosyal Sigortalar ve Genel Sağlık Sigortası Kanunun göre </a:t>
            </a:r>
            <a:r>
              <a:rPr lang="tr-TR" dirty="0" smtClean="0"/>
              <a:t>4/1-a </a:t>
            </a:r>
            <a:r>
              <a:rPr lang="tr-TR" dirty="0"/>
              <a:t>sigortalısı  sayılan kişileri bildirmekle yükümlü olanlar tarafından Sosyal Güvenlik Kurumuna verilmesi gereken “Aylık Prim ve Hizmet </a:t>
            </a:r>
            <a:r>
              <a:rPr lang="tr-TR" dirty="0" err="1"/>
              <a:t>Belgesi”nin</a:t>
            </a:r>
            <a:r>
              <a:rPr lang="tr-TR" dirty="0"/>
              <a:t> birleştirilmesi sonucunda “Muhtasar ve Prim Hizmet Beyannamesi” oluşturulmuştur.</a:t>
            </a:r>
          </a:p>
          <a:p>
            <a:pPr algn="just"/>
            <a:r>
              <a:rPr lang="tr-TR" dirty="0" smtClean="0"/>
              <a:t>Muhtasar ve Prim Hizmet Beyannamesi, muhtasar beyanname ile aylık prim ve hizmet belgesinin birleştirilerek, kesilen vergilerin matrahlarıyla birlikte sigortalının sigorta primleri ve kazançları toplamı ile prim ödeme gün sayılarının bildirilmesine ilişkin beyanname olarak tanımlanmıştır.</a:t>
            </a:r>
          </a:p>
          <a:p>
            <a:pPr algn="just"/>
            <a:r>
              <a:rPr lang="tr-TR" dirty="0"/>
              <a:t>Muhtasar ve Prim Hizmet Beyannamesi’nin verilmesine ilişkin uygulamaya bir anda geçilmemiş olup geçiş dönemi öngörülmüştür. </a:t>
            </a:r>
          </a:p>
          <a:p>
            <a:pPr algn="just"/>
            <a:r>
              <a:rPr lang="tr-TR" dirty="0" smtClean="0"/>
              <a:t>Kırşehir’de 01 </a:t>
            </a:r>
            <a:r>
              <a:rPr lang="tr-TR" dirty="0"/>
              <a:t>Haziran 2017 </a:t>
            </a:r>
            <a:r>
              <a:rPr lang="tr-TR" dirty="0" smtClean="0"/>
              <a:t>tarihinde, Amasya</a:t>
            </a:r>
            <a:r>
              <a:rPr lang="tr-TR" dirty="0"/>
              <a:t>, Bartın ve Çankırı illeri merkez ve ilçelerinde </a:t>
            </a:r>
            <a:r>
              <a:rPr lang="tr-TR" dirty="0" smtClean="0"/>
              <a:t>için </a:t>
            </a:r>
            <a:r>
              <a:rPr lang="tr-TR" dirty="0"/>
              <a:t>01 Ocak 2018 tarihinden itibaren başlanması öngörülmüştür. </a:t>
            </a:r>
            <a:r>
              <a:rPr lang="tr-TR" dirty="0" smtClean="0"/>
              <a:t>Muhtasar </a:t>
            </a:r>
            <a:r>
              <a:rPr lang="tr-TR" dirty="0"/>
              <a:t>ve Prim Hizmet Beyannamesi Genel Tebliğinin genel hükümleri ile ise 01 Temmuz 2018 tarihinde yürürlüğe girmesi öngörülmüştür</a:t>
            </a:r>
            <a:r>
              <a:rPr lang="tr-TR" dirty="0" smtClean="0"/>
              <a:t>.</a:t>
            </a:r>
            <a:endParaRPr lang="tr-TR" dirty="0"/>
          </a:p>
        </p:txBody>
      </p:sp>
      <p:sp>
        <p:nvSpPr>
          <p:cNvPr id="4" name="Unvan 1"/>
          <p:cNvSpPr txBox="1">
            <a:spLocks/>
          </p:cNvSpPr>
          <p:nvPr/>
        </p:nvSpPr>
        <p:spPr>
          <a:xfrm>
            <a:off x="280416" y="219456"/>
            <a:ext cx="11558016" cy="633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4400" b="1" dirty="0" smtClean="0">
                <a:latin typeface="+mn-lt"/>
              </a:rPr>
              <a:t>SGK BİLDİRİMLERİ </a:t>
            </a:r>
            <a:r>
              <a:rPr lang="tr-TR" sz="3200" b="1" dirty="0" smtClean="0">
                <a:latin typeface="+mn-lt"/>
              </a:rPr>
              <a:t>(</a:t>
            </a:r>
            <a:r>
              <a:rPr lang="tr-TR" sz="3200" b="1" dirty="0">
                <a:latin typeface="+mn-lt"/>
              </a:rPr>
              <a:t>Muhtasar ve Prim Hizmet Beyannamesi </a:t>
            </a:r>
            <a:r>
              <a:rPr lang="tr-TR" sz="3200" b="1" dirty="0" smtClean="0">
                <a:latin typeface="+mn-lt"/>
              </a:rPr>
              <a:t>)</a:t>
            </a:r>
            <a:endParaRPr lang="tr-TR" sz="3200" b="1" dirty="0">
              <a:latin typeface="+mn-lt"/>
            </a:endParaRPr>
          </a:p>
        </p:txBody>
      </p:sp>
    </p:spTree>
    <p:extLst>
      <p:ext uri="{BB962C8B-B14F-4D97-AF65-F5344CB8AC3E}">
        <p14:creationId xmlns:p14="http://schemas.microsoft.com/office/powerpoint/2010/main" val="1938988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91896" y="194437"/>
            <a:ext cx="10515600" cy="634619"/>
          </a:xfrm>
        </p:spPr>
        <p:txBody>
          <a:bodyPr>
            <a:normAutofit/>
          </a:bodyPr>
          <a:lstStyle/>
          <a:p>
            <a:r>
              <a:rPr lang="tr-TR" sz="3600" b="1" dirty="0"/>
              <a:t>Güvenlik soruşturması/arşiv araştırması</a:t>
            </a:r>
          </a:p>
        </p:txBody>
      </p:sp>
      <p:sp>
        <p:nvSpPr>
          <p:cNvPr id="3" name="İçerik Yer Tutucusu 2"/>
          <p:cNvSpPr>
            <a:spLocks noGrp="1"/>
          </p:cNvSpPr>
          <p:nvPr>
            <p:ph idx="1"/>
          </p:nvPr>
        </p:nvSpPr>
        <p:spPr>
          <a:xfrm>
            <a:off x="691896" y="1158240"/>
            <a:ext cx="10515600" cy="5279135"/>
          </a:xfrm>
        </p:spPr>
        <p:txBody>
          <a:bodyPr>
            <a:normAutofit fontScale="85000" lnSpcReduction="20000"/>
          </a:bodyPr>
          <a:lstStyle/>
          <a:p>
            <a:pPr marL="0" indent="0">
              <a:buNone/>
            </a:pPr>
            <a:r>
              <a:rPr lang="tr-TR" b="1" dirty="0">
                <a:solidFill>
                  <a:srgbClr val="FF0000"/>
                </a:solidFill>
              </a:rPr>
              <a:t>Arşiv </a:t>
            </a:r>
            <a:r>
              <a:rPr lang="tr-TR" b="1" dirty="0" smtClean="0">
                <a:solidFill>
                  <a:srgbClr val="FF0000"/>
                </a:solidFill>
              </a:rPr>
              <a:t>araştırması</a:t>
            </a:r>
          </a:p>
          <a:p>
            <a:pPr marL="0" indent="0" algn="just">
              <a:buNone/>
            </a:pPr>
            <a:r>
              <a:rPr lang="tr-TR" dirty="0" smtClean="0"/>
              <a:t>Kişinin </a:t>
            </a:r>
            <a:r>
              <a:rPr lang="tr-TR" dirty="0"/>
              <a:t>kolluk kuvvetleri tarafından halen aranıp </a:t>
            </a:r>
            <a:r>
              <a:rPr lang="tr-TR" dirty="0" smtClean="0"/>
              <a:t>aranmadığı, </a:t>
            </a:r>
            <a:r>
              <a:rPr lang="tr-TR" dirty="0"/>
              <a:t>kolluk kuvvetleri ve istihbarat ünitelerinde ilişiği ile adli sicil </a:t>
            </a:r>
            <a:r>
              <a:rPr lang="tr-TR" dirty="0" smtClean="0"/>
              <a:t>kaydı </a:t>
            </a:r>
            <a:r>
              <a:rPr lang="tr-TR" dirty="0"/>
              <a:t>ve hakkında herhangi bir tahdit olup </a:t>
            </a:r>
            <a:r>
              <a:rPr lang="tr-TR" dirty="0" smtClean="0"/>
              <a:t>olmadığı hususlarının </a:t>
            </a:r>
            <a:r>
              <a:rPr lang="tr-TR" dirty="0"/>
              <a:t>mevcut kayıtlardan </a:t>
            </a:r>
            <a:r>
              <a:rPr lang="tr-TR" dirty="0" smtClean="0"/>
              <a:t>saptanması.</a:t>
            </a:r>
          </a:p>
          <a:p>
            <a:pPr marL="0" indent="0" algn="just">
              <a:buNone/>
            </a:pPr>
            <a:endParaRPr lang="tr-TR" b="1" dirty="0" smtClean="0">
              <a:solidFill>
                <a:srgbClr val="FF0000"/>
              </a:solidFill>
            </a:endParaRPr>
          </a:p>
          <a:p>
            <a:pPr marL="0" indent="0" algn="just">
              <a:buNone/>
            </a:pPr>
            <a:r>
              <a:rPr lang="tr-TR" b="1" dirty="0" smtClean="0">
                <a:solidFill>
                  <a:srgbClr val="FF0000"/>
                </a:solidFill>
              </a:rPr>
              <a:t>Güvenlik soruşturması</a:t>
            </a:r>
          </a:p>
          <a:p>
            <a:pPr marL="0" indent="0" algn="just">
              <a:buNone/>
            </a:pPr>
            <a:r>
              <a:rPr lang="tr-TR" dirty="0" smtClean="0"/>
              <a:t>Kişinin </a:t>
            </a:r>
            <a:r>
              <a:rPr lang="tr-TR" dirty="0"/>
              <a:t>kolluk kuvvetleri tarafından halen aranıp </a:t>
            </a:r>
            <a:r>
              <a:rPr lang="tr-TR" dirty="0" smtClean="0"/>
              <a:t>aranmadığı, </a:t>
            </a:r>
            <a:r>
              <a:rPr lang="tr-TR" dirty="0"/>
              <a:t>kolluk kuvvetleri ve istihbarat ünitelerinde ilişiği ile adli sicil </a:t>
            </a:r>
            <a:r>
              <a:rPr lang="tr-TR" dirty="0" smtClean="0"/>
              <a:t>kaydı </a:t>
            </a:r>
            <a:r>
              <a:rPr lang="tr-TR" dirty="0"/>
              <a:t>ve hakkında herhangi bir tahdit olup </a:t>
            </a:r>
            <a:r>
              <a:rPr lang="tr-TR" dirty="0" smtClean="0"/>
              <a:t>olmadığı, </a:t>
            </a:r>
            <a:r>
              <a:rPr lang="tr-TR" dirty="0"/>
              <a:t>yıkıcı ve bölücü faaliyetlerde bulunup </a:t>
            </a:r>
            <a:r>
              <a:rPr lang="tr-TR" dirty="0" smtClean="0"/>
              <a:t>bulunmadığı, </a:t>
            </a:r>
            <a:r>
              <a:rPr lang="tr-TR" dirty="0"/>
              <a:t>ahlaki </a:t>
            </a:r>
            <a:r>
              <a:rPr lang="tr-TR" dirty="0" smtClean="0"/>
              <a:t>durumu, </a:t>
            </a:r>
            <a:r>
              <a:rPr lang="tr-TR" dirty="0"/>
              <a:t>yabancılar ile </a:t>
            </a:r>
            <a:r>
              <a:rPr lang="tr-TR" dirty="0" smtClean="0"/>
              <a:t>ilgisi </a:t>
            </a:r>
            <a:r>
              <a:rPr lang="tr-TR" dirty="0"/>
              <a:t>ve sır saklama </a:t>
            </a:r>
            <a:r>
              <a:rPr lang="tr-TR" dirty="0" smtClean="0"/>
              <a:t>yeteneği hususlarının mevcut </a:t>
            </a:r>
            <a:r>
              <a:rPr lang="tr-TR" dirty="0"/>
              <a:t>kayıtlardan ve yerinden </a:t>
            </a:r>
            <a:r>
              <a:rPr lang="tr-TR" dirty="0" smtClean="0"/>
              <a:t>araştırılmak suretiyle </a:t>
            </a:r>
            <a:r>
              <a:rPr lang="tr-TR" dirty="0"/>
              <a:t>saptanması ve </a:t>
            </a:r>
            <a:r>
              <a:rPr lang="tr-TR" dirty="0" smtClean="0"/>
              <a:t>değerlendirilmesi.</a:t>
            </a:r>
          </a:p>
          <a:p>
            <a:pPr marL="0" indent="0" algn="just">
              <a:buNone/>
            </a:pPr>
            <a:r>
              <a:rPr lang="tr-TR" dirty="0"/>
              <a:t>Arşiv araştırması yapılması Bakanlıklar ve merkezi Ankara’da bulunan idarelerin merkez teşkilatları için Emniyet Genel Müdürlüğünden, diğer idareler ile taşra teşkilatları için ise il valiliklerinden topluca istenecek, arşiv araştırması yapılacak ilgilinin ikametgâh adresinin bulunduğu valilik esas alınacak, ilgili mercilerden intikal eden arşiv araştırması sonucunda elde edilen bilgilerin değerlendirilmesi </a:t>
            </a:r>
            <a:r>
              <a:rPr lang="tr-TR" b="1" u="sng" dirty="0">
                <a:solidFill>
                  <a:srgbClr val="FF0000"/>
                </a:solidFill>
              </a:rPr>
              <a:t>TESPİT KOMİSYONUNCA </a:t>
            </a:r>
            <a:r>
              <a:rPr lang="tr-TR" dirty="0"/>
              <a:t>yapılacak</a:t>
            </a:r>
            <a:r>
              <a:rPr lang="tr-TR" dirty="0" smtClean="0"/>
              <a:t>.</a:t>
            </a:r>
            <a:endParaRPr lang="tr-TR" dirty="0"/>
          </a:p>
        </p:txBody>
      </p:sp>
    </p:spTree>
    <p:extLst>
      <p:ext uri="{BB962C8B-B14F-4D97-AF65-F5344CB8AC3E}">
        <p14:creationId xmlns:p14="http://schemas.microsoft.com/office/powerpoint/2010/main" val="21006700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80416" y="853441"/>
            <a:ext cx="11484864" cy="6004559"/>
          </a:xfrm>
        </p:spPr>
        <p:txBody>
          <a:bodyPr>
            <a:normAutofit/>
          </a:bodyPr>
          <a:lstStyle/>
          <a:p>
            <a:pPr algn="just"/>
            <a:r>
              <a:rPr lang="tr-TR" dirty="0"/>
              <a:t>Muhtasar ve Prim Hizmet Beyannamesi ile muhtasar beyanname ve aylık prim ve hizmet belgesinin birleştirilerek alınması amaçlanmıştır.</a:t>
            </a:r>
          </a:p>
          <a:p>
            <a:pPr algn="just"/>
            <a:r>
              <a:rPr lang="tr-TR" dirty="0" smtClean="0"/>
              <a:t>Muhtasar </a:t>
            </a:r>
            <a:r>
              <a:rPr lang="tr-TR" dirty="0"/>
              <a:t>ve Prim Hizmet Beyannamesi ile kesilen vergilerin matrahlarıyla birlikte, sigortalının sigorta primleri ve kazançları toplamı, meslek adları ve kodları ile prim ödeme gün sayılarının elektronik ortamda beyan edilmesi zorunluluğu getirilmiştir. Bu kapsamda;</a:t>
            </a:r>
          </a:p>
          <a:p>
            <a:pPr marL="342900" indent="-342900" algn="just">
              <a:buFont typeface="Arial" panose="020B0604020202020204" pitchFamily="34" charset="0"/>
              <a:buChar char="•"/>
            </a:pPr>
            <a:r>
              <a:rPr lang="tr-TR" dirty="0" smtClean="0"/>
              <a:t>Vergi </a:t>
            </a:r>
            <a:r>
              <a:rPr lang="tr-TR" dirty="0"/>
              <a:t>kanunlarına göre vergi kesintisi yapmak zorunda olanlar, bir ay içinde yaptıkları ödemeleri veya tahakkuk ettirdikleri kârlar ve iratlar ile bunlardan kestikleri vergileri,</a:t>
            </a:r>
          </a:p>
          <a:p>
            <a:pPr marL="342900" indent="-342900" algn="just">
              <a:buFont typeface="Arial" panose="020B0604020202020204" pitchFamily="34" charset="0"/>
              <a:buChar char="•"/>
            </a:pPr>
            <a:r>
              <a:rPr lang="tr-TR" dirty="0" smtClean="0"/>
              <a:t>5510 </a:t>
            </a:r>
            <a:r>
              <a:rPr lang="tr-TR" dirty="0"/>
              <a:t>sayılı Kanuna göre sigortalıların prime esas kazanç ve hizmet bilgilerini bildirmekle yükümlü olanlar/işverenler, sigortalıların cari aya ait prime esas kazanç ve hizmet bilgilerini,</a:t>
            </a:r>
          </a:p>
          <a:p>
            <a:pPr algn="just"/>
            <a:r>
              <a:rPr lang="tr-TR" dirty="0" smtClean="0"/>
              <a:t>içeren </a:t>
            </a:r>
            <a:r>
              <a:rPr lang="tr-TR" dirty="0"/>
              <a:t>Muhtasar ve Prim Hizmet Beyannamesini elektronik ortamda göndermek zorundadırlar. Muhtasar ve Prim Hizmet Beyannamesi kağıt ortamında verilememektedir.</a:t>
            </a:r>
          </a:p>
          <a:p>
            <a:pPr algn="just"/>
            <a:r>
              <a:rPr lang="tr-TR" dirty="0" smtClean="0"/>
              <a:t>Muhtasar </a:t>
            </a:r>
            <a:r>
              <a:rPr lang="tr-TR" dirty="0"/>
              <a:t>ve Prim Hizmet Beyannamesinin, ertesi ayın 23 üncü günü saat 23.59’a kadar yetkili vergi dairesine elektronik ortamda gönderilmesi gerekmektedir.</a:t>
            </a:r>
          </a:p>
          <a:p>
            <a:pPr algn="just"/>
            <a:endParaRPr lang="tr-TR" dirty="0"/>
          </a:p>
        </p:txBody>
      </p:sp>
      <p:sp>
        <p:nvSpPr>
          <p:cNvPr id="4" name="Unvan 1"/>
          <p:cNvSpPr txBox="1">
            <a:spLocks/>
          </p:cNvSpPr>
          <p:nvPr/>
        </p:nvSpPr>
        <p:spPr>
          <a:xfrm>
            <a:off x="280416" y="219456"/>
            <a:ext cx="11558016" cy="633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4400" b="1" dirty="0" smtClean="0">
                <a:latin typeface="+mn-lt"/>
              </a:rPr>
              <a:t>SGK BİLDİRİMLERİ </a:t>
            </a:r>
            <a:r>
              <a:rPr lang="tr-TR" sz="3200" b="1" dirty="0" smtClean="0">
                <a:latin typeface="+mn-lt"/>
              </a:rPr>
              <a:t>(</a:t>
            </a:r>
            <a:r>
              <a:rPr lang="tr-TR" sz="3200" b="1" dirty="0">
                <a:latin typeface="+mn-lt"/>
              </a:rPr>
              <a:t>Muhtasar ve Prim Hizmet Beyannamesi </a:t>
            </a:r>
            <a:r>
              <a:rPr lang="tr-TR" sz="3200" b="1" dirty="0" smtClean="0">
                <a:latin typeface="+mn-lt"/>
              </a:rPr>
              <a:t>)</a:t>
            </a:r>
            <a:endParaRPr lang="tr-TR" sz="3200" b="1" dirty="0">
              <a:latin typeface="+mn-lt"/>
            </a:endParaRPr>
          </a:p>
        </p:txBody>
      </p:sp>
    </p:spTree>
    <p:extLst>
      <p:ext uri="{BB962C8B-B14F-4D97-AF65-F5344CB8AC3E}">
        <p14:creationId xmlns:p14="http://schemas.microsoft.com/office/powerpoint/2010/main" val="385632297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280416" y="1524000"/>
            <a:ext cx="11484864" cy="4498848"/>
          </a:xfrm>
        </p:spPr>
        <p:txBody>
          <a:bodyPr>
            <a:noAutofit/>
          </a:bodyPr>
          <a:lstStyle/>
          <a:p>
            <a:pPr algn="just"/>
            <a:r>
              <a:rPr lang="tr-TR" sz="3200" dirty="0" smtClean="0"/>
              <a:t>Aylık Prim ve Hizmet Belgesi;</a:t>
            </a:r>
          </a:p>
          <a:p>
            <a:pPr algn="just">
              <a:buFont typeface="Wingdings" pitchFamily="2" charset="2"/>
              <a:buChar char="Ø"/>
            </a:pPr>
            <a:r>
              <a:rPr lang="tr-TR" sz="3200" dirty="0" smtClean="0"/>
              <a:t>Kamu/Devamlı </a:t>
            </a:r>
            <a:r>
              <a:rPr lang="tr-TR" sz="3200" dirty="0"/>
              <a:t>şeklinde kodlanan işyeri işverenleri tarafından; 15-14 dönem </a:t>
            </a:r>
            <a:r>
              <a:rPr lang="tr-TR" sz="3200" dirty="0" smtClean="0"/>
              <a:t>bazlı,</a:t>
            </a:r>
            <a:endParaRPr lang="tr-TR" sz="3200" dirty="0"/>
          </a:p>
          <a:p>
            <a:pPr algn="just">
              <a:buFont typeface="Wingdings" pitchFamily="2" charset="2"/>
              <a:buChar char="Ø"/>
            </a:pPr>
            <a:r>
              <a:rPr lang="tr-TR" sz="3200" dirty="0"/>
              <a:t>Özel/Devamlı şeklinde kodlanan işyeri işverenleri tarafından; 1-30 dönem </a:t>
            </a:r>
            <a:r>
              <a:rPr lang="tr-TR" sz="3200" dirty="0" smtClean="0"/>
              <a:t>bazlı,</a:t>
            </a:r>
            <a:endParaRPr lang="tr-TR" sz="3200" dirty="0"/>
          </a:p>
          <a:p>
            <a:pPr algn="just"/>
            <a:r>
              <a:rPr lang="tr-TR" sz="3200" dirty="0" smtClean="0"/>
              <a:t>Düzenlenmesi </a:t>
            </a:r>
            <a:r>
              <a:rPr lang="tr-TR" sz="3200" dirty="0"/>
              <a:t>gerekir. Yukarıda duruma ters olarak sırasıyla 1-30/15-14 yapılıyor olması veya yapılacak olması halinde «TERS İŞYERİ» şeklinde kodlama yapılarak </a:t>
            </a:r>
            <a:r>
              <a:rPr lang="tr-TR" sz="3200" b="1" dirty="0">
                <a:solidFill>
                  <a:srgbClr val="FF0000"/>
                </a:solidFill>
              </a:rPr>
              <a:t>işyeri tescili yapılabilecektir</a:t>
            </a:r>
            <a:r>
              <a:rPr lang="tr-TR" sz="3200" b="1" dirty="0" smtClean="0">
                <a:solidFill>
                  <a:srgbClr val="FF0000"/>
                </a:solidFill>
              </a:rPr>
              <a:t>.</a:t>
            </a:r>
          </a:p>
        </p:txBody>
      </p:sp>
      <p:sp>
        <p:nvSpPr>
          <p:cNvPr id="4" name="Unvan 1"/>
          <p:cNvSpPr txBox="1">
            <a:spLocks/>
          </p:cNvSpPr>
          <p:nvPr/>
        </p:nvSpPr>
        <p:spPr>
          <a:xfrm>
            <a:off x="280416" y="609600"/>
            <a:ext cx="11558016" cy="633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4400" b="1" dirty="0" smtClean="0">
                <a:latin typeface="+mn-lt"/>
              </a:rPr>
              <a:t>SGK BİLDİRİMLERİ</a:t>
            </a:r>
          </a:p>
          <a:p>
            <a:pPr algn="l"/>
            <a:r>
              <a:rPr lang="tr-TR" sz="3200" b="1" dirty="0" smtClean="0">
                <a:latin typeface="+mn-lt"/>
              </a:rPr>
              <a:t>(Aylık Prim ve Hizmet Belgesi)</a:t>
            </a:r>
            <a:r>
              <a:rPr lang="tr-TR" sz="3200" b="1" dirty="0">
                <a:latin typeface="+mn-lt"/>
              </a:rPr>
              <a:t> SGK </a:t>
            </a:r>
            <a:r>
              <a:rPr lang="tr-TR" sz="3200" b="1" dirty="0">
                <a:latin typeface="+mn-lt"/>
                <a:ea typeface="Times New Roman" panose="02020603050405020304" pitchFamily="18" charset="0"/>
                <a:cs typeface="Times New Roman" panose="02020603050405020304" pitchFamily="18" charset="0"/>
              </a:rPr>
              <a:t>2018/5 Genelge</a:t>
            </a:r>
            <a:endParaRPr lang="tr-TR" sz="3200" b="1" dirty="0">
              <a:latin typeface="+mn-lt"/>
            </a:endParaRPr>
          </a:p>
        </p:txBody>
      </p:sp>
    </p:spTree>
    <p:extLst>
      <p:ext uri="{BB962C8B-B14F-4D97-AF65-F5344CB8AC3E}">
        <p14:creationId xmlns:p14="http://schemas.microsoft.com/office/powerpoint/2010/main" val="21069692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0416" y="1694689"/>
            <a:ext cx="11073384" cy="4791456"/>
          </a:xfrm>
        </p:spPr>
        <p:txBody>
          <a:bodyPr>
            <a:normAutofit/>
          </a:bodyPr>
          <a:lstStyle/>
          <a:p>
            <a:pPr marL="0" indent="0" algn="just">
              <a:buNone/>
            </a:pPr>
            <a:r>
              <a:rPr lang="tr-TR" dirty="0"/>
              <a:t>Gerek işyerlerinin tescili gerekse sigortalıların tescili bakımından son tarih 02.04.2018 tarihi olarak belirlenmiş olduğundan, kadroya alınacak olan sigortalıların işlemleri için bu tarihlerden önce işyeri bildirgesi veya işyeri tescili olan işverenlerce sigortalı işe giriş bildirgesi verilmesi mümkün bulunmaktadır.</a:t>
            </a:r>
          </a:p>
          <a:p>
            <a:pPr marL="0" indent="0" algn="just">
              <a:buNone/>
            </a:pPr>
            <a:r>
              <a:rPr lang="tr-TR" dirty="0"/>
              <a:t>Ancak söz konusu tarihten önce örneğin, sigortalılarını kadroya almış oldukları tarih itibariyle işyeri dosyası tescil ettirmemiş (geç tescil ettirmiş) veya kadroya alınacak olan sigortalıların çalıştırılacak oldukları işlere uygun işyeri dosyası olan işverenlerce sigortalılarını kadroya aldıkları tarihten önce sigortalı işe giriş bildirimlerini yapmamış (geç yapmış) olmaları nedeniyle idari para cezası uygulanmayacaktır</a:t>
            </a:r>
            <a:r>
              <a:rPr lang="tr-TR" dirty="0" smtClean="0"/>
              <a:t>.</a:t>
            </a:r>
            <a:endParaRPr lang="tr-TR" dirty="0"/>
          </a:p>
        </p:txBody>
      </p:sp>
      <p:sp>
        <p:nvSpPr>
          <p:cNvPr id="4" name="Unvan 1"/>
          <p:cNvSpPr txBox="1">
            <a:spLocks/>
          </p:cNvSpPr>
          <p:nvPr/>
        </p:nvSpPr>
        <p:spPr>
          <a:xfrm>
            <a:off x="280416" y="609600"/>
            <a:ext cx="11558016" cy="633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4400" b="1" dirty="0" smtClean="0">
                <a:latin typeface="+mn-lt"/>
              </a:rPr>
              <a:t>SGK BİLDİRİMLERİ</a:t>
            </a:r>
          </a:p>
          <a:p>
            <a:pPr algn="l"/>
            <a:r>
              <a:rPr lang="tr-TR" sz="3200" b="1" dirty="0" smtClean="0">
                <a:latin typeface="+mn-lt"/>
              </a:rPr>
              <a:t>(Aylık Prim ve Hizmet Belgesi)</a:t>
            </a:r>
            <a:r>
              <a:rPr lang="tr-TR" sz="3200" b="1" dirty="0">
                <a:latin typeface="+mn-lt"/>
              </a:rPr>
              <a:t> SGK </a:t>
            </a:r>
            <a:r>
              <a:rPr lang="tr-TR" sz="3200" b="1" dirty="0">
                <a:latin typeface="+mn-lt"/>
                <a:ea typeface="Times New Roman" panose="02020603050405020304" pitchFamily="18" charset="0"/>
                <a:cs typeface="Times New Roman" panose="02020603050405020304" pitchFamily="18" charset="0"/>
              </a:rPr>
              <a:t>2018/5 Genelge</a:t>
            </a:r>
            <a:endParaRPr lang="tr-TR" sz="3200" b="1" dirty="0">
              <a:latin typeface="+mn-lt"/>
            </a:endParaRPr>
          </a:p>
        </p:txBody>
      </p:sp>
    </p:spTree>
    <p:extLst>
      <p:ext uri="{BB962C8B-B14F-4D97-AF65-F5344CB8AC3E}">
        <p14:creationId xmlns:p14="http://schemas.microsoft.com/office/powerpoint/2010/main" val="34868250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51104" y="220155"/>
            <a:ext cx="11228832" cy="669861"/>
          </a:xfrm>
        </p:spPr>
        <p:txBody>
          <a:bodyPr>
            <a:normAutofit/>
          </a:bodyPr>
          <a:lstStyle/>
          <a:p>
            <a:pPr algn="just"/>
            <a:r>
              <a:rPr lang="tr-TR" sz="4000" b="1" dirty="0" smtClean="0">
                <a:latin typeface="Calibri" panose="020F0502020204030204" pitchFamily="34" charset="0"/>
              </a:rPr>
              <a:t>İŞ SÖZLEŞMESİNİN FESHİ VE SÜRE</a:t>
            </a:r>
            <a:endParaRPr lang="tr-TR" sz="4000" b="1" dirty="0">
              <a:latin typeface="Calibri" panose="020F0502020204030204" pitchFamily="34" charset="0"/>
            </a:endParaRPr>
          </a:p>
        </p:txBody>
      </p:sp>
      <p:sp>
        <p:nvSpPr>
          <p:cNvPr id="3" name="Alt Başlık 2"/>
          <p:cNvSpPr>
            <a:spLocks noGrp="1"/>
          </p:cNvSpPr>
          <p:nvPr>
            <p:ph type="subTitle" idx="1"/>
          </p:nvPr>
        </p:nvSpPr>
        <p:spPr>
          <a:xfrm>
            <a:off x="451104" y="890016"/>
            <a:ext cx="11228832" cy="5864352"/>
          </a:xfrm>
        </p:spPr>
        <p:txBody>
          <a:bodyPr>
            <a:normAutofit fontScale="92500" lnSpcReduction="20000"/>
          </a:bodyPr>
          <a:lstStyle/>
          <a:p>
            <a:pPr algn="just"/>
            <a:r>
              <a:rPr lang="tr-TR" dirty="0"/>
              <a:t>30 veya daha fazla işçi çalıştıran işyerlerinde en az 6 aylık kıdemi olan  işçinin belirsiz süreli iş sözleşmesini fesheden işveren, işçinin yeterliliğinden veya davranışlarından ya da işletmenin, işyerinin veya işin gereklerinden kaynaklanan geçerli bir sebebe dayanmak zorundadır.  </a:t>
            </a:r>
            <a:endParaRPr lang="tr-TR" b="1" dirty="0"/>
          </a:p>
          <a:p>
            <a:pPr algn="just"/>
            <a:r>
              <a:rPr lang="tr-TR" dirty="0" smtClean="0"/>
              <a:t>İşçinin </a:t>
            </a:r>
            <a:r>
              <a:rPr lang="tr-TR" dirty="0"/>
              <a:t>altı aylık kıdemi, aynı işverenin bir veya değişik işyerlerinde geçen süreler birleştirilerek hesap edilmektedir. İşverenin aynı işkolunda birden fazla işyerinin bulunması halinde, işyerinde çalışan işçi sayısı, bu işyerlerinde çalışan toplam işçi sayısına göre belirlenmektedir.</a:t>
            </a:r>
          </a:p>
          <a:p>
            <a:pPr algn="just"/>
            <a:r>
              <a:rPr lang="tr-TR" dirty="0" smtClean="0"/>
              <a:t>İş </a:t>
            </a:r>
            <a:r>
              <a:rPr lang="tr-TR" dirty="0"/>
              <a:t>sözleşmeleri;</a:t>
            </a:r>
          </a:p>
          <a:p>
            <a:pPr algn="just"/>
            <a:r>
              <a:rPr lang="tr-TR" dirty="0"/>
              <a:t> </a:t>
            </a:r>
            <a:r>
              <a:rPr lang="tr-TR" dirty="0" smtClean="0"/>
              <a:t>a)İşi </a:t>
            </a:r>
            <a:r>
              <a:rPr lang="tr-TR" dirty="0"/>
              <a:t>“altı aydan az” sürmüş olan işçi için, bildirimin diğer tarafa yapılmasından başlayarak “iki hafta” sonra, </a:t>
            </a:r>
          </a:p>
          <a:p>
            <a:pPr algn="just"/>
            <a:r>
              <a:rPr lang="tr-TR" dirty="0" smtClean="0"/>
              <a:t>b)İşi </a:t>
            </a:r>
            <a:r>
              <a:rPr lang="tr-TR" dirty="0"/>
              <a:t>“altı aydan </a:t>
            </a:r>
            <a:r>
              <a:rPr lang="tr-TR" dirty="0" err="1"/>
              <a:t>birbuçuk</a:t>
            </a:r>
            <a:r>
              <a:rPr lang="tr-TR" dirty="0"/>
              <a:t> yıla kadar” sürmüş olan işçi için, bildirimin diğer tarafa yapılmasından başlayarak “dört hafta” sonra,</a:t>
            </a:r>
          </a:p>
          <a:p>
            <a:pPr algn="just"/>
            <a:r>
              <a:rPr lang="tr-TR" dirty="0" smtClean="0"/>
              <a:t>c)İşi </a:t>
            </a:r>
            <a:r>
              <a:rPr lang="tr-TR" dirty="0"/>
              <a:t>“</a:t>
            </a:r>
            <a:r>
              <a:rPr lang="tr-TR" dirty="0" err="1"/>
              <a:t>birbuçuk</a:t>
            </a:r>
            <a:r>
              <a:rPr lang="tr-TR" dirty="0"/>
              <a:t> yıldan üç yıla kadar” sürmüş olan işçi için, bildirimin diğer tarafa yapılmasından başlayarak “altı hafta” sonra, </a:t>
            </a:r>
          </a:p>
          <a:p>
            <a:pPr algn="just"/>
            <a:r>
              <a:rPr lang="tr-TR" dirty="0" smtClean="0"/>
              <a:t>d)İşi </a:t>
            </a:r>
            <a:r>
              <a:rPr lang="tr-TR" dirty="0"/>
              <a:t>“üç yıldan fazla” sürmüş işçi için, bildirim yapılmasından başlayarak “sekiz hafta” sonra,</a:t>
            </a:r>
          </a:p>
          <a:p>
            <a:pPr algn="just"/>
            <a:r>
              <a:rPr lang="tr-TR" dirty="0"/>
              <a:t> </a:t>
            </a:r>
            <a:r>
              <a:rPr lang="tr-TR" dirty="0" smtClean="0"/>
              <a:t>feshedilmiş </a:t>
            </a:r>
            <a:r>
              <a:rPr lang="tr-TR" dirty="0"/>
              <a:t>sayılmaktadır. Bu süreler asgari olup sözleşmeler ile artırılabilmektedir. Bildirim şartına uymayan işçi veya işveren hangi tarafsa, bildirim süresine ilişkin ücret tutarında tazminat ödemek </a:t>
            </a:r>
            <a:r>
              <a:rPr lang="tr-TR" dirty="0" smtClean="0"/>
              <a:t>zorundadır.</a:t>
            </a:r>
          </a:p>
          <a:p>
            <a:pPr algn="just"/>
            <a:r>
              <a:rPr lang="tr-TR" dirty="0" smtClean="0"/>
              <a:t>İşveren </a:t>
            </a:r>
            <a:r>
              <a:rPr lang="tr-TR" dirty="0"/>
              <a:t>bildirim süresine ait ücreti peşin vermek suretiyle iş sözleşmesini feshedebilir</a:t>
            </a:r>
            <a:r>
              <a:rPr lang="tr-TR" dirty="0" smtClean="0"/>
              <a:t>.</a:t>
            </a:r>
            <a:endParaRPr lang="tr-TR" dirty="0"/>
          </a:p>
        </p:txBody>
      </p:sp>
    </p:spTree>
    <p:extLst>
      <p:ext uri="{BB962C8B-B14F-4D97-AF65-F5344CB8AC3E}">
        <p14:creationId xmlns:p14="http://schemas.microsoft.com/office/powerpoint/2010/main" val="42117515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21792" y="390144"/>
            <a:ext cx="10972800" cy="5900928"/>
          </a:xfrm>
        </p:spPr>
        <p:txBody>
          <a:bodyPr>
            <a:normAutofit/>
          </a:bodyPr>
          <a:lstStyle/>
          <a:p>
            <a:pPr algn="just"/>
            <a:r>
              <a:rPr lang="tr-TR" sz="3600" b="1" dirty="0"/>
              <a:t>İŞÇİNİN YENİ İŞ ARAMA İZNİ HAKKI</a:t>
            </a:r>
          </a:p>
          <a:p>
            <a:pPr algn="just"/>
            <a:r>
              <a:rPr lang="tr-TR" dirty="0"/>
              <a:t> </a:t>
            </a:r>
          </a:p>
          <a:p>
            <a:pPr algn="just"/>
            <a:r>
              <a:rPr lang="tr-TR" sz="2800" dirty="0"/>
              <a:t>İş akdinin feshinin bildirim süreleri içinde işveren, işçiye yeni bir iş bulması için gerekli olan iş arama iznini “iş saatleri içinde” ve “ücret kesintisi yapmadan” vermeye mecburdur. İş arama izninin süresi “</a:t>
            </a:r>
            <a:r>
              <a:rPr lang="tr-TR" sz="2800" b="1" dirty="0"/>
              <a:t>günde iki saatten az</a:t>
            </a:r>
            <a:r>
              <a:rPr lang="tr-TR" sz="2800" dirty="0"/>
              <a:t>” olamaz “ve işçi isterse iş arama izin saatlerini birleştirerek toplu </a:t>
            </a:r>
            <a:r>
              <a:rPr lang="tr-TR" sz="2800" dirty="0" smtClean="0"/>
              <a:t>kullanabilir.</a:t>
            </a:r>
          </a:p>
          <a:p>
            <a:pPr algn="just"/>
            <a:r>
              <a:rPr lang="tr-TR" sz="2800" dirty="0" smtClean="0"/>
              <a:t>Ancak </a:t>
            </a:r>
            <a:r>
              <a:rPr lang="tr-TR" sz="2800" dirty="0"/>
              <a:t>iş arama iznini toplu kullanmak isteyen işçi, bunu işten ayrılacağı günden evvelki günlere rastlatmak ve bu durumu işverene bildirmek zorundadır. İşveren yeni iş arama iznini vermez veya eksik kullandırırsa o süreye ilişkin ücret işçiye ödenir. İşveren, iş arama izni esnasında işçiyi çalıştırır ise işçinin izin kullanarak bir çalışma karşılığı olmaksızın alacağı ücrete ilaveten, çalıştırdığı sürenin “ücretini yüzde yüz zamlı” öder.</a:t>
            </a:r>
          </a:p>
          <a:p>
            <a:pPr algn="just"/>
            <a:endParaRPr lang="tr-TR" dirty="0"/>
          </a:p>
        </p:txBody>
      </p:sp>
    </p:spTree>
    <p:extLst>
      <p:ext uri="{BB962C8B-B14F-4D97-AF65-F5344CB8AC3E}">
        <p14:creationId xmlns:p14="http://schemas.microsoft.com/office/powerpoint/2010/main" val="226325730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65760" y="274638"/>
            <a:ext cx="11314176" cy="634082"/>
          </a:xfrm>
        </p:spPr>
        <p:txBody>
          <a:bodyPr>
            <a:normAutofit fontScale="90000"/>
          </a:bodyPr>
          <a:lstStyle/>
          <a:p>
            <a:r>
              <a:rPr lang="tr-TR" b="1" dirty="0">
                <a:latin typeface="+mn-lt"/>
              </a:rPr>
              <a:t>Geçici İşçi </a:t>
            </a:r>
            <a:r>
              <a:rPr lang="tr-TR" b="1" dirty="0" smtClean="0">
                <a:latin typeface="+mn-lt"/>
              </a:rPr>
              <a:t>Pozisyonları</a:t>
            </a:r>
            <a:endParaRPr lang="tr-TR" b="1" dirty="0">
              <a:latin typeface="+mn-lt"/>
            </a:endParaRPr>
          </a:p>
        </p:txBody>
      </p:sp>
      <p:sp>
        <p:nvSpPr>
          <p:cNvPr id="3" name="İçerik Yer Tutucusu 2"/>
          <p:cNvSpPr>
            <a:spLocks noGrp="1"/>
          </p:cNvSpPr>
          <p:nvPr>
            <p:ph idx="1"/>
          </p:nvPr>
        </p:nvSpPr>
        <p:spPr>
          <a:xfrm>
            <a:off x="365760" y="1052736"/>
            <a:ext cx="11314176" cy="5400600"/>
          </a:xfrm>
        </p:spPr>
        <p:txBody>
          <a:bodyPr>
            <a:noAutofit/>
          </a:bodyPr>
          <a:lstStyle/>
          <a:p>
            <a:pPr marL="0" indent="0" algn="just">
              <a:buNone/>
            </a:pPr>
            <a:r>
              <a:rPr lang="tr-TR" sz="2200" dirty="0" smtClean="0"/>
              <a:t>Hizmet </a:t>
            </a:r>
            <a:r>
              <a:rPr lang="tr-TR" sz="2200" dirty="0"/>
              <a:t>alımının yıl boyunca devam etme şartı hariç diğer tüm şartlarını </a:t>
            </a:r>
            <a:r>
              <a:rPr lang="tr-TR" sz="2200" i="1" dirty="0"/>
              <a:t>(personel sayısının belirlendiği/personelin mesaisinin tamamının idarede kullanıldığı/yaklaşık maliyetin %70’lik kısmının asgari işçilik maliyetlerinden oluştuğu/niteliği gereği süreklilik) </a:t>
            </a:r>
            <a:r>
              <a:rPr lang="tr-TR" sz="2200" dirty="0"/>
              <a:t>taşıyan hizmet alanlarından; </a:t>
            </a:r>
          </a:p>
          <a:p>
            <a:pPr marL="0" indent="0" algn="just">
              <a:buNone/>
            </a:pPr>
            <a:endParaRPr lang="tr-TR" sz="2200" dirty="0"/>
          </a:p>
          <a:p>
            <a:pPr algn="just">
              <a:buFontTx/>
              <a:buChar char="-"/>
            </a:pPr>
            <a:r>
              <a:rPr lang="tr-TR" sz="2200" dirty="0"/>
              <a:t>Sözleşmeleri 04.12.2017 tarihi itibarıyla devam edenlerde 04.12.2017 tarihi itibarıyla çalışanlar, </a:t>
            </a:r>
          </a:p>
          <a:p>
            <a:pPr algn="just">
              <a:buFontTx/>
              <a:buChar char="-"/>
            </a:pPr>
            <a:r>
              <a:rPr lang="tr-TR" sz="2200" dirty="0"/>
              <a:t>Sözleşmeleri 04.12.2017 tarihi itibarıyla devam etmeyip 2017 yılında sona erenlerde ise sözleşme süresinin sona erdiği tarihte çalışmış olanlar, </a:t>
            </a:r>
          </a:p>
          <a:p>
            <a:pPr marL="0" indent="0" algn="just">
              <a:buNone/>
            </a:pPr>
            <a:endParaRPr lang="tr-TR" sz="2200" dirty="0"/>
          </a:p>
          <a:p>
            <a:pPr marL="0" indent="0" algn="just">
              <a:buNone/>
            </a:pPr>
            <a:r>
              <a:rPr lang="tr-TR" sz="2200" b="1" dirty="0">
                <a:solidFill>
                  <a:srgbClr val="FF0000"/>
                </a:solidFill>
              </a:rPr>
              <a:t>geçici işçi pozisyonlarında istihdam edilmek üzere başvurabilirler. </a:t>
            </a:r>
          </a:p>
        </p:txBody>
      </p:sp>
    </p:spTree>
    <p:extLst>
      <p:ext uri="{BB962C8B-B14F-4D97-AF65-F5344CB8AC3E}">
        <p14:creationId xmlns:p14="http://schemas.microsoft.com/office/powerpoint/2010/main" val="399609359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1658112"/>
            <a:ext cx="11314176" cy="4133088"/>
          </a:xfrm>
        </p:spPr>
        <p:txBody>
          <a:bodyPr>
            <a:noAutofit/>
          </a:bodyPr>
          <a:lstStyle/>
          <a:p>
            <a:pPr marL="0" indent="0" algn="just">
              <a:buNone/>
            </a:pPr>
            <a:r>
              <a:rPr lang="tr-TR" sz="4000" dirty="0" smtClean="0"/>
              <a:t>Geçici </a:t>
            </a:r>
            <a:r>
              <a:rPr lang="tr-TR" sz="4000" dirty="0"/>
              <a:t>işçi olarak istihdam edilecek personel; en son hizmet alım sözleşmelerinde öngörülen dönem ve çalışma sürelerini aşmamak kaydıyla, 5620 sayılı Kanunun </a:t>
            </a:r>
            <a:r>
              <a:rPr lang="tr-TR" sz="4000" dirty="0" smtClean="0"/>
              <a:t>3’üncü maddesi hükümleri </a:t>
            </a:r>
            <a:r>
              <a:rPr lang="tr-TR" sz="4000" dirty="0"/>
              <a:t>çerçevesinde istihdam edilmeye devam </a:t>
            </a:r>
            <a:r>
              <a:rPr lang="tr-TR" sz="4000" dirty="0" smtClean="0"/>
              <a:t>olunur</a:t>
            </a:r>
            <a:r>
              <a:rPr lang="tr-TR" sz="4000" dirty="0"/>
              <a:t>.</a:t>
            </a:r>
            <a:endParaRPr lang="tr-TR" sz="4000" dirty="0" smtClean="0"/>
          </a:p>
        </p:txBody>
      </p:sp>
      <p:sp>
        <p:nvSpPr>
          <p:cNvPr id="5" name="Başlık 1"/>
          <p:cNvSpPr>
            <a:spLocks noGrp="1"/>
          </p:cNvSpPr>
          <p:nvPr>
            <p:ph type="title"/>
          </p:nvPr>
        </p:nvSpPr>
        <p:spPr>
          <a:xfrm>
            <a:off x="365760" y="274638"/>
            <a:ext cx="11314176" cy="634082"/>
          </a:xfrm>
        </p:spPr>
        <p:txBody>
          <a:bodyPr>
            <a:normAutofit fontScale="90000"/>
          </a:bodyPr>
          <a:lstStyle/>
          <a:p>
            <a:r>
              <a:rPr lang="tr-TR" b="1" dirty="0">
                <a:latin typeface="+mn-lt"/>
              </a:rPr>
              <a:t>Geçici İşçi </a:t>
            </a:r>
            <a:r>
              <a:rPr lang="tr-TR" b="1" dirty="0" smtClean="0">
                <a:latin typeface="+mn-lt"/>
              </a:rPr>
              <a:t>Pozisyonları</a:t>
            </a:r>
            <a:endParaRPr lang="tr-TR" b="1" dirty="0">
              <a:latin typeface="+mn-lt"/>
            </a:endParaRPr>
          </a:p>
        </p:txBody>
      </p:sp>
    </p:spTree>
    <p:extLst>
      <p:ext uri="{BB962C8B-B14F-4D97-AF65-F5344CB8AC3E}">
        <p14:creationId xmlns:p14="http://schemas.microsoft.com/office/powerpoint/2010/main" val="4354282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5760" y="1304544"/>
            <a:ext cx="11314176" cy="4913376"/>
          </a:xfrm>
        </p:spPr>
        <p:txBody>
          <a:bodyPr>
            <a:noAutofit/>
          </a:bodyPr>
          <a:lstStyle/>
          <a:p>
            <a:pPr marL="0" indent="0" algn="just">
              <a:buNone/>
            </a:pPr>
            <a:r>
              <a:rPr lang="tr-TR" sz="3600" dirty="0" smtClean="0"/>
              <a:t>İlgisine </a:t>
            </a:r>
            <a:r>
              <a:rPr lang="tr-TR" sz="3600" dirty="0"/>
              <a:t>göre;</a:t>
            </a:r>
          </a:p>
          <a:p>
            <a:pPr algn="just">
              <a:buFont typeface="Wingdings" pitchFamily="2" charset="2"/>
              <a:buChar char="Ø"/>
            </a:pPr>
            <a:r>
              <a:rPr lang="tr-TR" sz="3600" dirty="0"/>
              <a:t>Maliye Bakanlığından,</a:t>
            </a:r>
          </a:p>
          <a:p>
            <a:pPr algn="just">
              <a:buFont typeface="Wingdings" pitchFamily="2" charset="2"/>
              <a:buChar char="Ø"/>
            </a:pPr>
            <a:r>
              <a:rPr lang="tr-TR" sz="3600" dirty="0"/>
              <a:t>Devlet Personel Başkanlığından,</a:t>
            </a:r>
          </a:p>
          <a:p>
            <a:pPr algn="just">
              <a:buFont typeface="Wingdings" pitchFamily="2" charset="2"/>
              <a:buChar char="Ø"/>
            </a:pPr>
            <a:r>
              <a:rPr lang="tr-TR" sz="3600" dirty="0"/>
              <a:t>Belediye/Birlik/İl Genel Meclisinden,</a:t>
            </a:r>
          </a:p>
          <a:p>
            <a:pPr marL="0" indent="0" algn="just">
              <a:buNone/>
            </a:pPr>
            <a:r>
              <a:rPr lang="tr-TR" sz="3600" dirty="0" smtClean="0"/>
              <a:t>geçici </a:t>
            </a:r>
            <a:r>
              <a:rPr lang="tr-TR" sz="3600" dirty="0"/>
              <a:t>iş pozisyon vizesi alınması zorunludur. </a:t>
            </a:r>
          </a:p>
          <a:p>
            <a:pPr marL="0" indent="0" algn="just">
              <a:buNone/>
            </a:pPr>
            <a:r>
              <a:rPr lang="tr-TR" sz="3600" dirty="0" smtClean="0"/>
              <a:t>Söz </a:t>
            </a:r>
            <a:r>
              <a:rPr lang="tr-TR" sz="3600" dirty="0"/>
              <a:t>konusu vize işlemi yapılmaksızın geçici işçi çalıştırılamaz ve herhangi bir ödeme yapılamaz.</a:t>
            </a:r>
          </a:p>
        </p:txBody>
      </p:sp>
      <p:sp>
        <p:nvSpPr>
          <p:cNvPr id="5" name="Başlık 1"/>
          <p:cNvSpPr txBox="1">
            <a:spLocks/>
          </p:cNvSpPr>
          <p:nvPr/>
        </p:nvSpPr>
        <p:spPr>
          <a:xfrm>
            <a:off x="365760" y="274638"/>
            <a:ext cx="11314176" cy="634082"/>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latin typeface="+mn-lt"/>
              </a:rPr>
              <a:t>Geçici İşçi Pozisyonları</a:t>
            </a:r>
            <a:endParaRPr lang="tr-TR" b="1" dirty="0">
              <a:latin typeface="+mn-lt"/>
            </a:endParaRPr>
          </a:p>
        </p:txBody>
      </p:sp>
    </p:spTree>
    <p:extLst>
      <p:ext uri="{BB962C8B-B14F-4D97-AF65-F5344CB8AC3E}">
        <p14:creationId xmlns:p14="http://schemas.microsoft.com/office/powerpoint/2010/main" val="168909535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023237"/>
            <a:ext cx="10515600" cy="1325563"/>
          </a:xfrm>
        </p:spPr>
        <p:txBody>
          <a:bodyPr/>
          <a:lstStyle/>
          <a:p>
            <a:pPr algn="ctr"/>
            <a:r>
              <a:rPr lang="tr-TR" b="1" dirty="0" smtClean="0">
                <a:solidFill>
                  <a:srgbClr val="FF0000"/>
                </a:solidFill>
                <a:effectLst>
                  <a:outerShdw blurRad="38100" dist="38100" dir="2700000" algn="tl">
                    <a:srgbClr val="000000">
                      <a:alpha val="43137"/>
                    </a:srgbClr>
                  </a:outerShdw>
                </a:effectLst>
              </a:rPr>
              <a:t>Sağlıklı ve Mutlu Bir Hayat Dilerim</a:t>
            </a:r>
            <a:endParaRPr lang="tr-TR" b="1" dirty="0">
              <a:solidFill>
                <a:srgbClr val="FF0000"/>
              </a:solidFill>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38200" y="4056761"/>
            <a:ext cx="10515600" cy="1149223"/>
          </a:xfrm>
        </p:spPr>
        <p:txBody>
          <a:bodyPr/>
          <a:lstStyle/>
          <a:p>
            <a:pPr marL="0" indent="0" algn="ctr">
              <a:buNone/>
            </a:pPr>
            <a:r>
              <a:rPr lang="tr-TR" b="1" dirty="0" smtClean="0">
                <a:solidFill>
                  <a:srgbClr val="FF0000"/>
                </a:solidFill>
              </a:rPr>
              <a:t>Akın Şimşek</a:t>
            </a:r>
          </a:p>
          <a:p>
            <a:pPr marL="0" indent="0" algn="ctr">
              <a:buNone/>
            </a:pPr>
            <a:r>
              <a:rPr lang="tr-TR" b="1" dirty="0" smtClean="0">
                <a:solidFill>
                  <a:srgbClr val="FF0000"/>
                </a:solidFill>
              </a:rPr>
              <a:t>akinsimsek@hotmail.com</a:t>
            </a:r>
            <a:endParaRPr lang="tr-TR" b="1" dirty="0">
              <a:solidFill>
                <a:srgbClr val="FF0000"/>
              </a:solidFill>
            </a:endParaRPr>
          </a:p>
        </p:txBody>
      </p:sp>
    </p:spTree>
    <p:extLst>
      <p:ext uri="{BB962C8B-B14F-4D97-AF65-F5344CB8AC3E}">
        <p14:creationId xmlns:p14="http://schemas.microsoft.com/office/powerpoint/2010/main" val="29786528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1284</TotalTime>
  <Words>8413</Words>
  <Application>Microsoft Office PowerPoint</Application>
  <PresentationFormat>Geniş ekran</PresentationFormat>
  <Paragraphs>651</Paragraphs>
  <Slides>98</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98</vt:i4>
      </vt:variant>
    </vt:vector>
  </HeadingPairs>
  <TitlesOfParts>
    <vt:vector size="106" baseType="lpstr">
      <vt:lpstr>Arial</vt:lpstr>
      <vt:lpstr>Calibri</vt:lpstr>
      <vt:lpstr>Calibri Light</vt:lpstr>
      <vt:lpstr>Courier New</vt:lpstr>
      <vt:lpstr>Garamond</vt:lpstr>
      <vt:lpstr>Times New Roman</vt:lpstr>
      <vt:lpstr>Wingdings</vt:lpstr>
      <vt:lpstr>Office Teması</vt:lpstr>
      <vt:lpstr>KADROYA GEÇİŞ ÖNCESİ VE SONRASI TAŞERON İŞÇİLER (Merkezi İdare)</vt:lpstr>
      <vt:lpstr>SUNUM PLANI</vt:lpstr>
      <vt:lpstr>PowerPoint Sunusu</vt:lpstr>
      <vt:lpstr>Kadroya Geçişte Yasal Dayanak</vt:lpstr>
      <vt:lpstr>PowerPoint Sunusu</vt:lpstr>
      <vt:lpstr>PowerPoint Sunusu</vt:lpstr>
      <vt:lpstr>PowerPoint Sunusu</vt:lpstr>
      <vt:lpstr>Kapsama Alınacaklarda Aranan Şartlar</vt:lpstr>
      <vt:lpstr>Güvenlik soruşturması/arşiv araştırması</vt:lpstr>
      <vt:lpstr>Kapsama Alınacaklarda Aranan Şartlar</vt:lpstr>
      <vt:lpstr>Kapsama Alınacaklarda Aranan Şartlar</vt:lpstr>
      <vt:lpstr>Sürecin Tamamlanma Süresi</vt:lpstr>
      <vt:lpstr>Emeklilik</vt:lpstr>
      <vt:lpstr>Emeklilik İçin Belge İbraz Edecekler</vt:lpstr>
      <vt:lpstr>İnceleme Sonucuna İtiraz</vt:lpstr>
      <vt:lpstr>Sınav</vt:lpstr>
      <vt:lpstr>Sınava İtiraz</vt:lpstr>
      <vt:lpstr>Sınavı Kazananlardan Aranan Şartlar</vt:lpstr>
      <vt:lpstr>Sınavı Kazananlardan Aranan Şartlar</vt:lpstr>
      <vt:lpstr>Kadroya Geçirilme Tarihi</vt:lpstr>
      <vt:lpstr>Yargılama Gideri/Vekalet/Damga Vergisi</vt:lpstr>
      <vt:lpstr>İstihdam ve Son Bulması</vt:lpstr>
      <vt:lpstr>İstihdamın Son Bulması-Kamu Görevlilerinin Sorumluluğu</vt:lpstr>
      <vt:lpstr>Kadroların İhdası ve Bildirim</vt:lpstr>
      <vt:lpstr>Mali ve Sosyal Haklar (T.İ.S Var ise)</vt:lpstr>
      <vt:lpstr>Mali ve Sosyal Haklar (T.İ.S Yok ise)</vt:lpstr>
      <vt:lpstr>Kamu Toplu İş Sözleşmeleri </vt:lpstr>
      <vt:lpstr>Ödenek aktarma işlemleri</vt:lpstr>
      <vt:lpstr>Ödenek aktarma işlemleri</vt:lpstr>
      <vt:lpstr>Ödenek aktarma işlemleri</vt:lpstr>
      <vt:lpstr>ÖZLÜK DOSYASI</vt:lpstr>
      <vt:lpstr>Özlük Dosyası</vt:lpstr>
      <vt:lpstr>Özlük Dosyası</vt:lpstr>
      <vt:lpstr>Özlük Dosyası</vt:lpstr>
      <vt:lpstr>Özlük Dosyası</vt:lpstr>
      <vt:lpstr>Özlük Dosyası</vt:lpstr>
      <vt:lpstr>Özlük Dosyası</vt:lpstr>
      <vt:lpstr>Özlük Dosyası</vt:lpstr>
      <vt:lpstr>Özlük Dosyası</vt:lpstr>
      <vt:lpstr>ÜCRETLİ YILLIK İZİN HAKLARI</vt:lpstr>
      <vt:lpstr>6552 SAYILI TORBA YASA (ÜCRETLİ YILLIK İZİN)</vt:lpstr>
      <vt:lpstr>TAŞERON İŞÇİNİN ÜCRETLİ YILLIK İZİN KULLANIMI (KONTROL TEŞKİLATI)</vt:lpstr>
      <vt:lpstr>İŞ KANUNUNDA YILLIK ÜCRETLİ İZİN HAKKI VE İZİN SÜRELERİ</vt:lpstr>
      <vt:lpstr>Yıllık ücretli iznin uygulanması</vt:lpstr>
      <vt:lpstr>Ücretli yıllık izin</vt:lpstr>
      <vt:lpstr>Ücretli yıllık izin</vt:lpstr>
      <vt:lpstr>İşyerinde izin kurulu oluşturulması</vt:lpstr>
      <vt:lpstr>İşçilerin mazeret izni ve süt izni</vt:lpstr>
      <vt:lpstr>Analık izni</vt:lpstr>
      <vt:lpstr>Yarım zamanlı çalışma</vt:lpstr>
      <vt:lpstr>Yarım çalışma ödeneği</vt:lpstr>
      <vt:lpstr>Doğum yapan veya evlat edinen işçinin kısmi zamanlı çalışma hakkı</vt:lpstr>
      <vt:lpstr>PowerPoint Sunusu</vt:lpstr>
      <vt:lpstr>6552 Sayılı torba yasa (kıdem tazminatı)</vt:lpstr>
      <vt:lpstr>KAMU İHALE KANUNUNA GÖRE İHALE EDİLEN PERSONEL ÇALIŞTIRILMASINA DAYALI HİZMET ALIMLARI KAPSAMINDA İSTİHDAM EDİLEN İŞÇİLERİN KIDEM TAZMİNATLARININ ÖDENMESİ HAKKINDA YÖNETMELİK   8 Şubat 2015 tarih ve 29261 sayılı Resmi Gazete</vt:lpstr>
      <vt:lpstr>PowerPoint Sunusu</vt:lpstr>
      <vt:lpstr>Aynı kamu kurum veya kuruluşunda çalışanlar</vt:lpstr>
      <vt:lpstr>Farklı kamu kurum veya kuruluşunda çalışanlar</vt:lpstr>
      <vt:lpstr>Kamu kurum veya kuruluşlarından sonra özel sektör işyerinde çalışmaya devam edenler</vt:lpstr>
      <vt:lpstr>KIDEM TAZMİNATINA HAK KAZANMA KOŞULLARI</vt:lpstr>
      <vt:lpstr>Kıdem tazminatına hak kazanma</vt:lpstr>
      <vt:lpstr>Kıdem tazminatına hak kazanmada prim ödeme günü şartları</vt:lpstr>
      <vt:lpstr>Ahlak ve iyi niyet kurallarına uymayan haller ve benzerleri:</vt:lpstr>
      <vt:lpstr>İşçinin haklı nedenle derhal fesih hakkı</vt:lpstr>
      <vt:lpstr>Kıdem tazminatı</vt:lpstr>
      <vt:lpstr>1475 sayılı Kanun 14 ncü madde</vt:lpstr>
      <vt:lpstr>Kıdem tazminatı ödeme usulü</vt:lpstr>
      <vt:lpstr>Kıdem tazminatı ödeme usulü</vt:lpstr>
      <vt:lpstr>İşçinin başvurusu</vt:lpstr>
      <vt:lpstr>Ödemeye esas hizmet cetvelinin düzenlenmesi</vt:lpstr>
      <vt:lpstr>Kurumların ihale dokümanı ve özlük dosyaları işlemleri</vt:lpstr>
      <vt:lpstr>PowerPoint Sunusu</vt:lpstr>
      <vt:lpstr>Hangi tarihten sonra işten ayrılanlara kıdem tazminatı ödenecek?</vt:lpstr>
      <vt:lpstr>İLAVE TEDİYE ÖDENMESİ</vt:lpstr>
      <vt:lpstr>İlave Tediye Ödenmesi</vt:lpstr>
      <vt:lpstr>İlave Tediye Ödenmesi</vt:lpstr>
      <vt:lpstr>İlave Tediye Ödenmesi</vt:lpstr>
      <vt:lpstr>İlave Tediye Ödenmesi</vt:lpstr>
      <vt:lpstr>PowerPoint Sunusu</vt:lpstr>
      <vt:lpstr>İlave Tediye Ödenmesi</vt:lpstr>
      <vt:lpstr>İlave Tediye Ödenmesi</vt:lpstr>
      <vt:lpstr>SGK BİLDİRİMLERİ</vt:lpstr>
      <vt:lpstr>SGK BİLDİRİMLERİ</vt:lpstr>
      <vt:lpstr>SGK BİLDİRİMLERİ (İşyeri Tescili)</vt:lpstr>
      <vt:lpstr>SGK BİLDİRİMLERİ (İşyeri Tescili) SGK 2018/5 Genelge</vt:lpstr>
      <vt:lpstr>SGK BİLDİRİMLERİ (Sigortalı İşe Giriş Bildirimi)</vt:lpstr>
      <vt:lpstr>SGK BİLDİRİMLERİ (Sigortalı İşe Giriş Bildirimi) SGK 2018/5 Genelge</vt:lpstr>
      <vt:lpstr>PowerPoint Sunusu</vt:lpstr>
      <vt:lpstr>PowerPoint Sunusu</vt:lpstr>
      <vt:lpstr>PowerPoint Sunusu</vt:lpstr>
      <vt:lpstr>PowerPoint Sunusu</vt:lpstr>
      <vt:lpstr>PowerPoint Sunusu</vt:lpstr>
      <vt:lpstr>İŞ SÖZLEŞMESİNİN FESHİ VE SÜRE</vt:lpstr>
      <vt:lpstr>PowerPoint Sunusu</vt:lpstr>
      <vt:lpstr>Geçici İşçi Pozisyonları</vt:lpstr>
      <vt:lpstr>Geçici İşçi Pozisyonları</vt:lpstr>
      <vt:lpstr>PowerPoint Sunusu</vt:lpstr>
      <vt:lpstr>Sağlıklı ve Mutlu Bir Hayat Dilerim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Akın ŞİMŞEK</dc:creator>
  <cp:lastModifiedBy>Windows Kullanıcısı</cp:lastModifiedBy>
  <cp:revision>340</cp:revision>
  <cp:lastPrinted>2018-03-08T12:19:07Z</cp:lastPrinted>
  <dcterms:created xsi:type="dcterms:W3CDTF">2018-03-06T11:06:24Z</dcterms:created>
  <dcterms:modified xsi:type="dcterms:W3CDTF">2018-03-10T06:00:55Z</dcterms:modified>
</cp:coreProperties>
</file>